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30"/>
  </p:notesMasterIdLst>
  <p:sldIdLst>
    <p:sldId id="257" r:id="rId2"/>
    <p:sldId id="263" r:id="rId3"/>
    <p:sldId id="318" r:id="rId4"/>
    <p:sldId id="320" r:id="rId5"/>
    <p:sldId id="328" r:id="rId6"/>
    <p:sldId id="330" r:id="rId7"/>
    <p:sldId id="331" r:id="rId8"/>
    <p:sldId id="332" r:id="rId9"/>
    <p:sldId id="333" r:id="rId10"/>
    <p:sldId id="315" r:id="rId11"/>
    <p:sldId id="353" r:id="rId12"/>
    <p:sldId id="349" r:id="rId13"/>
    <p:sldId id="337" r:id="rId14"/>
    <p:sldId id="339" r:id="rId15"/>
    <p:sldId id="341" r:id="rId16"/>
    <p:sldId id="342" r:id="rId17"/>
    <p:sldId id="343" r:id="rId18"/>
    <p:sldId id="338" r:id="rId19"/>
    <p:sldId id="344" r:id="rId20"/>
    <p:sldId id="345" r:id="rId21"/>
    <p:sldId id="346" r:id="rId22"/>
    <p:sldId id="347" r:id="rId23"/>
    <p:sldId id="348" r:id="rId24"/>
    <p:sldId id="334" r:id="rId25"/>
    <p:sldId id="336" r:id="rId26"/>
    <p:sldId id="350" r:id="rId27"/>
    <p:sldId id="351" r:id="rId28"/>
    <p:sldId id="297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Anton" panose="020B0604020202020204" charset="0"/>
      <p:regular r:id="rId35"/>
    </p:embeddedFont>
    <p:embeddedFont>
      <p:font typeface="PT Sans" panose="020B0604020202020204" charset="-52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34812b34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3" name="Google Shape;453;g134812b34c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4" name="Google Shape;454;g134812b34c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2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8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9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20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2281186" y="457200"/>
            <a:ext cx="372177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nton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6189044" y="995363"/>
            <a:ext cx="565723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2"/>
          </p:nvPr>
        </p:nvSpPr>
        <p:spPr>
          <a:xfrm>
            <a:off x="2281186" y="2057400"/>
            <a:ext cx="372177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ftr" idx="11"/>
          </p:nvPr>
        </p:nvSpPr>
        <p:spPr>
          <a:xfrm>
            <a:off x="428483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91030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2117558" y="1709738"/>
            <a:ext cx="99332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Anto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2117558" y="4589463"/>
            <a:ext cx="993327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436866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93076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2233061" y="1825625"/>
            <a:ext cx="46048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body" idx="2"/>
          </p:nvPr>
        </p:nvSpPr>
        <p:spPr>
          <a:xfrm>
            <a:off x="7201301" y="1825625"/>
            <a:ext cx="47532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2233060" y="6356350"/>
            <a:ext cx="1348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433898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921137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579570" y="365125"/>
            <a:ext cx="877581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>
                <a:latin typeface="Anton"/>
                <a:ea typeface="Anton"/>
                <a:cs typeface="Anton"/>
                <a:sym typeface="Anto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2579568" y="1681163"/>
            <a:ext cx="390505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2579570" y="2505075"/>
            <a:ext cx="39050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3"/>
          </p:nvPr>
        </p:nvSpPr>
        <p:spPr>
          <a:xfrm>
            <a:off x="6920564" y="1681163"/>
            <a:ext cx="443482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  <a:defRPr sz="2400" b="1">
                <a:latin typeface="Anton"/>
                <a:ea typeface="Anton"/>
                <a:cs typeface="Anton"/>
                <a:sym typeface="Anto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body" idx="4"/>
          </p:nvPr>
        </p:nvSpPr>
        <p:spPr>
          <a:xfrm>
            <a:off x="6920564" y="2505075"/>
            <a:ext cx="443482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latin typeface="Anton"/>
                <a:ea typeface="Anton"/>
                <a:cs typeface="Anton"/>
                <a:sym typeface="Anton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dt" idx="10"/>
          </p:nvPr>
        </p:nvSpPr>
        <p:spPr>
          <a:xfrm>
            <a:off x="2579568" y="6356350"/>
            <a:ext cx="1001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dt" idx="10"/>
          </p:nvPr>
        </p:nvSpPr>
        <p:spPr>
          <a:xfrm>
            <a:off x="2175308" y="6356350"/>
            <a:ext cx="140609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2300438" y="6356350"/>
            <a:ext cx="1280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 rot="5400000">
            <a:off x="4969303" y="-207532"/>
            <a:ext cx="4351338" cy="8417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dt" idx="10"/>
          </p:nvPr>
        </p:nvSpPr>
        <p:spPr>
          <a:xfrm>
            <a:off x="2117558" y="6356350"/>
            <a:ext cx="14638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1"/>
          </p:nvPr>
        </p:nvSpPr>
        <p:spPr>
          <a:xfrm rot="5400000">
            <a:off x="2520924" y="125387"/>
            <a:ext cx="5811838" cy="629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2281186" y="6356350"/>
            <a:ext cx="1300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936146" y="365125"/>
            <a:ext cx="841765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nton"/>
              <a:buNone/>
              <a:defRPr sz="4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936146" y="1825625"/>
            <a:ext cx="84176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135746" y="6356350"/>
            <a:ext cx="144565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1988191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11264" y="531314"/>
            <a:ext cx="1765662" cy="99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5565" y="553461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5565" y="5811274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35565" y="5989532"/>
            <a:ext cx="97455" cy="9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35564" y="6207310"/>
            <a:ext cx="97455" cy="9745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 txBox="1"/>
          <p:nvPr/>
        </p:nvSpPr>
        <p:spPr>
          <a:xfrm>
            <a:off x="322086" y="5454759"/>
            <a:ext cx="1647208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CEF0FF"/>
                </a:solidFill>
                <a:latin typeface="PT Sans"/>
                <a:ea typeface="PT Sans"/>
                <a:cs typeface="PT Sans"/>
                <a:sym typeface="PT Sans"/>
              </a:rPr>
              <a:t>197136, Санкт-Петербург, Чкаловский пр., 25а лит.А.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endParaRPr sz="300" b="0" i="0" u="none" strike="noStrike" cap="none">
              <a:solidFill>
                <a:srgbClr val="CEF0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Пн-Пт с 09:00 до 17:00, без обеда</a:t>
            </a:r>
            <a:b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rgbClr val="CEF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+7 (812) 372-52-96 учебно-методический центр</a:t>
            </a:r>
            <a: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ru-RU" sz="7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office@loiro.ru / uio@loiro.ru </a:t>
            </a:r>
            <a:endParaRPr sz="8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1"/>
          <p:cNvPicPr preferRelativeResize="0"/>
          <p:nvPr/>
        </p:nvPicPr>
        <p:blipFill rotWithShape="1">
          <a:blip r:embed="rId15">
            <a:alphaModFix amt="35000"/>
          </a:blip>
          <a:srcRect r="72040" b="36940"/>
          <a:stretch/>
        </p:blipFill>
        <p:spPr>
          <a:xfrm>
            <a:off x="-147555" y="202131"/>
            <a:ext cx="2136809" cy="51823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 txBox="1"/>
          <p:nvPr/>
        </p:nvSpPr>
        <p:spPr>
          <a:xfrm>
            <a:off x="142875" y="1643063"/>
            <a:ext cx="172402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CEF0FF"/>
                </a:solidFill>
                <a:latin typeface="Calibri"/>
                <a:ea typeface="Calibri"/>
                <a:cs typeface="Calibri"/>
                <a:sym typeface="Calibri"/>
              </a:rPr>
              <a:t>Ленинградский областной институт развития образования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"/>
          <p:cNvSpPr/>
          <p:nvPr/>
        </p:nvSpPr>
        <p:spPr>
          <a:xfrm>
            <a:off x="142875" y="1528444"/>
            <a:ext cx="1701800" cy="4571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f4f7837770384bfa1faa1827ec8d72d4/download/555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f4f7837770384bfa1faa1827ec8d72d4/download/555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edu.gov.ru/document/f4f7837770384bfa1faa1827ec8d72d4/download/5558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document/redirect/403566568/10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ternet.garant.ru/document/redirect/403566568/0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3"/>
          <p:cNvSpPr txBox="1">
            <a:spLocks noGrp="1"/>
          </p:cNvSpPr>
          <p:nvPr>
            <p:ph type="title"/>
          </p:nvPr>
        </p:nvSpPr>
        <p:spPr>
          <a:xfrm>
            <a:off x="2604654" y="1630218"/>
            <a:ext cx="9014691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ru-RU" dirty="0" smtClean="0"/>
              <a:t>Организационный раздел ОП ДОО.</a:t>
            </a:r>
            <a:br>
              <a:rPr lang="ru-RU" dirty="0" smtClean="0"/>
            </a:br>
            <a:r>
              <a:rPr lang="ru-RU" sz="2200" dirty="0" smtClean="0"/>
              <a:t>Материально-техническое обеспечение реализации ОП в ДОО. Составление инфраструктурного листа. </a:t>
            </a:r>
            <a:endParaRPr sz="2200" b="1" dirty="0"/>
          </a:p>
        </p:txBody>
      </p:sp>
      <p:sp>
        <p:nvSpPr>
          <p:cNvPr id="5" name="Google Shape;450;p62"/>
          <p:cNvSpPr txBox="1">
            <a:spLocks/>
          </p:cNvSpPr>
          <p:nvPr/>
        </p:nvSpPr>
        <p:spPr>
          <a:xfrm>
            <a:off x="6872345" y="4327317"/>
            <a:ext cx="506831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060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Никитина Светлана Владимировна</a:t>
            </a:r>
            <a:r>
              <a:rPr lang="ru-RU" sz="1800" dirty="0" smtClean="0"/>
              <a:t>, </a:t>
            </a:r>
            <a:r>
              <a:rPr lang="ru-RU" sz="1800" dirty="0" err="1" smtClean="0"/>
              <a:t>к.п.н</a:t>
            </a:r>
            <a:r>
              <a:rPr lang="ru-RU" sz="1800" dirty="0" smtClean="0"/>
              <a:t>., доцент, заведующий кафедрой дошкольного образования ГАОУ ДПО «ЛОИРО»</a:t>
            </a:r>
          </a:p>
          <a:p>
            <a:pPr marL="0" indent="0" algn="ctr">
              <a:spcBef>
                <a:spcPts val="0"/>
              </a:spcBef>
              <a:buSzPts val="2400"/>
              <a:buFont typeface="Arial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7927" y="279522"/>
            <a:ext cx="848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СОСТАВЛЕНИЕ ИНФРАСРУКТУРНОГО ЛИСТА ДОО</a:t>
            </a:r>
            <a:endParaRPr lang="ru-RU" sz="1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1635" y="1202852"/>
            <a:ext cx="5467928" cy="5329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</a:rPr>
              <a:t>ПРИЛОЖЕНИЯ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1. Нормативно-правовое </a:t>
            </a:r>
            <a:r>
              <a:rPr lang="ru-RU" sz="1200" dirty="0">
                <a:solidFill>
                  <a:schemeClr val="tx1"/>
                </a:solidFill>
              </a:rPr>
              <a:t>основание по формированию инфраструктуры и комплектации учебно-методических материалов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2. Чек-лист </a:t>
            </a:r>
            <a:r>
              <a:rPr lang="ru-RU" sz="1200" dirty="0">
                <a:solidFill>
                  <a:schemeClr val="tx1"/>
                </a:solidFill>
              </a:rPr>
              <a:t>формирования инфраструктуры и комплектации учебно-методических материалов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3. Инструкция </a:t>
            </a:r>
            <a:r>
              <a:rPr lang="ru-RU" sz="1200" dirty="0">
                <a:solidFill>
                  <a:schemeClr val="tx1"/>
                </a:solidFill>
              </a:rPr>
              <a:t>по формированию инфраструктуры и комплектации учебно-методических материалов в ДОО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4. Варианты организации внутренней инфраструктуры ДОО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5. </a:t>
            </a:r>
            <a:r>
              <a:rPr lang="ru-RU" sz="1200" dirty="0">
                <a:solidFill>
                  <a:schemeClr val="tx1"/>
                </a:solidFill>
              </a:rPr>
              <a:t>Примерные формы и содержание методической работы по повышению профессиональной компетентности педагогов в области создания инфраструктуры и комплектации учебно-методических материалов в ДОО в соответствии с требованиями ФГОС </a:t>
            </a:r>
            <a:r>
              <a:rPr lang="ru-RU" sz="1200" dirty="0" smtClean="0">
                <a:solidFill>
                  <a:schemeClr val="tx1"/>
                </a:solidFill>
              </a:rPr>
              <a:t>ДО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6. </a:t>
            </a:r>
            <a:r>
              <a:rPr lang="ru-RU" sz="1200" dirty="0">
                <a:solidFill>
                  <a:schemeClr val="tx1"/>
                </a:solidFill>
              </a:rPr>
              <a:t>Примерные перечни оборудования и средств </a:t>
            </a:r>
            <a:r>
              <a:rPr lang="ru-RU" sz="1200" dirty="0" smtClean="0">
                <a:solidFill>
                  <a:schemeClr val="tx1"/>
                </a:solidFill>
              </a:rPr>
              <a:t>обучения: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>
                <a:solidFill>
                  <a:schemeClr val="tx1"/>
                </a:solidFill>
              </a:rPr>
              <a:t>Комплекс оснащения общих помещений </a:t>
            </a:r>
            <a:r>
              <a:rPr lang="ru-RU" sz="1200" dirty="0" smtClean="0">
                <a:solidFill>
                  <a:schemeClr val="tx1"/>
                </a:solidFill>
              </a:rPr>
              <a:t>ДОО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Комплекс </a:t>
            </a:r>
            <a:r>
              <a:rPr lang="ru-RU" sz="1200" dirty="0">
                <a:solidFill>
                  <a:schemeClr val="tx1"/>
                </a:solidFill>
              </a:rPr>
              <a:t>оснащения групповых помещений </a:t>
            </a:r>
            <a:r>
              <a:rPr lang="ru-RU" sz="1200" dirty="0" smtClean="0">
                <a:solidFill>
                  <a:schemeClr val="tx1"/>
                </a:solidFill>
              </a:rPr>
              <a:t>ДОО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    Компоненты </a:t>
            </a:r>
            <a:r>
              <a:rPr lang="ru-RU" sz="1200" dirty="0">
                <a:solidFill>
                  <a:schemeClr val="tx1"/>
                </a:solidFill>
              </a:rPr>
              <a:t>РППС для кабинетов </a:t>
            </a:r>
            <a:r>
              <a:rPr lang="ru-RU" sz="1200" dirty="0" smtClean="0">
                <a:solidFill>
                  <a:schemeClr val="tx1"/>
                </a:solidFill>
              </a:rPr>
              <a:t>специалистов</a:t>
            </a:r>
          </a:p>
          <a:p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Комплекс </a:t>
            </a:r>
            <a:r>
              <a:rPr lang="ru-RU" sz="1200" dirty="0">
                <a:solidFill>
                  <a:schemeClr val="tx1"/>
                </a:solidFill>
              </a:rPr>
              <a:t>оснащения территории ДОО</a:t>
            </a:r>
          </a:p>
        </p:txBody>
      </p:sp>
      <p:sp>
        <p:nvSpPr>
          <p:cNvPr id="6" name="Шестиугольник 5"/>
          <p:cNvSpPr/>
          <p:nvPr/>
        </p:nvSpPr>
        <p:spPr>
          <a:xfrm>
            <a:off x="1676584" y="1877106"/>
            <a:ext cx="2502685" cy="398087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Рекомендации по формированию инфраструктуры дошкольных образовательных организаций и комплектации учебно-методических материалов в целях организации образовательных программ дошкольного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801567" y="3775550"/>
            <a:ext cx="3134942" cy="308245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Принципы формирования РППС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Составляющие инфраструктуры ДОО: инвариантная и вариативные части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Комплектация учебно-методических материалов в целях реализации образовательных программ ДО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Типовые локальные нормативные акты ОО для реализации мониторинга инфраструктуры ДОО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</a:rPr>
              <a:t>Безопасность использования средств обучения и воспитания при формировании инфраструктуры ДОО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801567" y="443109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779" y="772649"/>
            <a:ext cx="2057361" cy="28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7927" y="279522"/>
            <a:ext cx="8488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СОСТАВЛЕНИЕ ИНФРАСРУКТУРНОГО ЛИСТА ДОО</a:t>
            </a:r>
            <a:endParaRPr lang="ru-RU" sz="1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1635" y="1202852"/>
            <a:ext cx="5467928" cy="53293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ИНФРАСТРУКТУРА ДОО </a:t>
            </a:r>
            <a:r>
              <a:rPr lang="ru-RU" sz="1600" dirty="0" smtClean="0">
                <a:solidFill>
                  <a:schemeClr val="tx1"/>
                </a:solidFill>
              </a:rPr>
              <a:t>совокупность материальных и нематериальных активов, обеспечивающих осуществление </a:t>
            </a:r>
            <a:r>
              <a:rPr lang="ru-RU" sz="1600" u="sng" dirty="0" smtClean="0">
                <a:solidFill>
                  <a:schemeClr val="tx1"/>
                </a:solidFill>
              </a:rPr>
              <a:t>образовательной, экономической и хозяйственной деятельности</a:t>
            </a:r>
            <a:r>
              <a:rPr lang="ru-RU" sz="1600" dirty="0" smtClean="0">
                <a:solidFill>
                  <a:schemeClr val="tx1"/>
                </a:solidFill>
              </a:rPr>
              <a:t>, а также</a:t>
            </a:r>
            <a:r>
              <a:rPr lang="ru-RU" sz="1600" u="sng" dirty="0" smtClean="0">
                <a:solidFill>
                  <a:schemeClr val="tx1"/>
                </a:solidFill>
              </a:rPr>
              <a:t> условия жизнедеятельности</a:t>
            </a:r>
            <a:r>
              <a:rPr lang="ru-RU" sz="1600" dirty="0" smtClean="0">
                <a:solidFill>
                  <a:schemeClr val="tx1"/>
                </a:solidFill>
              </a:rPr>
              <a:t> образовательной организации, обладающих набором определенных характеристик для оказания социальных и образовательных услуг</a:t>
            </a:r>
            <a:r>
              <a:rPr lang="ru-RU" sz="1600" dirty="0" smtClean="0"/>
              <a:t>у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>
              <a:solidFill>
                <a:srgbClr val="0070C0"/>
              </a:solidFill>
            </a:endParaRP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Кадровые ресурсы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Материально-техническое оснащение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Информационно-методическое обеспечение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Здания </a:t>
            </a:r>
            <a:r>
              <a:rPr lang="ru-RU" sz="1200" dirty="0">
                <a:solidFill>
                  <a:srgbClr val="0070C0"/>
                </a:solidFill>
              </a:rPr>
              <a:t>и коммуникации 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1676584" y="1877106"/>
            <a:ext cx="2502685" cy="3980872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Рекомендации по формированию инфраструктуры дошкольных образовательных организаций и комплектации учебно-методических материалов в целях организации образовательных программ дошкольного образования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3796145" y="1390949"/>
            <a:ext cx="3306618" cy="1277113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70C0"/>
                </a:solidFill>
              </a:rPr>
              <a:t>МАТЕРИАЛЬНО -ТЕХНИЧЕСКОЕ ОСНАЩЕНИЕ ДОО </a:t>
            </a:r>
            <a:r>
              <a:rPr lang="ru-RU" sz="1000" dirty="0">
                <a:solidFill>
                  <a:schemeClr val="tx1"/>
                </a:solidFill>
              </a:rPr>
              <a:t>- совокупность оборудования, оснащения, </a:t>
            </a:r>
            <a:r>
              <a:rPr lang="ru-RU" sz="1000" dirty="0" err="1">
                <a:solidFill>
                  <a:schemeClr val="tx1"/>
                </a:solidFill>
              </a:rPr>
              <a:t>учебно</a:t>
            </a:r>
            <a:r>
              <a:rPr lang="ru-RU" sz="1000" dirty="0">
                <a:solidFill>
                  <a:schemeClr val="tx1"/>
                </a:solidFill>
              </a:rPr>
              <a:t> -методических материалов, необходимых для обучения и воспитания детей в дошкольной образовательной организации 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3611419" y="2668063"/>
            <a:ext cx="3491344" cy="256895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70C0"/>
                </a:solidFill>
              </a:rPr>
              <a:t>СРЕДСТВА ОБУЧЕНИЯ И ВОСПИТАНИЯ </a:t>
            </a:r>
            <a:r>
              <a:rPr lang="ru-RU" sz="1000" dirty="0">
                <a:solidFill>
                  <a:schemeClr val="tx1"/>
                </a:solidFill>
              </a:rPr>
              <a:t>приборы, оборудование, включая спортивное оборудование и инвентарь, инструменты, учебно-наглядные пособия, </a:t>
            </a:r>
            <a:r>
              <a:rPr lang="ru-RU" sz="1000" dirty="0" smtClean="0">
                <a:solidFill>
                  <a:schemeClr val="tx1"/>
                </a:solidFill>
              </a:rPr>
              <a:t>учебно-методические </a:t>
            </a:r>
            <a:r>
              <a:rPr lang="ru-RU" sz="1000" dirty="0">
                <a:solidFill>
                  <a:schemeClr val="tx1"/>
                </a:solidFill>
              </a:rPr>
              <a:t>комплекты, компьютеры, информационно-телекоммуникационные сети, аппаратно-программные и аудиовизуальные средства, печатные и электронные образовательные и информационные ресурсы и иные материальные объекты, необходимые для организации образовательной деятельности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371273" y="2047103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91745" y="2183430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3666836" y="5287586"/>
            <a:ext cx="3306618" cy="84536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rgbClr val="0070C0"/>
                </a:solidFill>
              </a:rPr>
              <a:t>УЧЕБНО-МЕТОДИЧЕСКИЕ МАТЕРИАЛЫ </a:t>
            </a:r>
            <a:r>
              <a:rPr lang="ru-RU" sz="1000" dirty="0">
                <a:solidFill>
                  <a:schemeClr val="tx1"/>
                </a:solidFill>
              </a:rPr>
              <a:t>все виды учебных изданий, обеспечивающие реализацию образовательных программ дошкольного образования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6691744" y="3710224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6599380" y="5306384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1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44" y="1058564"/>
            <a:ext cx="8483601" cy="473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61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4" y="468631"/>
            <a:ext cx="7233456" cy="382770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834149">
            <a:off x="2918691" y="361301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382" y="4463358"/>
            <a:ext cx="97628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Скачайте файл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Откройте лист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ПОТРЕБНОСТИ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7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4" y="468631"/>
            <a:ext cx="7233456" cy="382770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446253" y="1211665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382" y="4463358"/>
            <a:ext cx="9762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Скачайте файл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Откройте лист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ПОТРЕБНОСТИ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Выберите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возрастную категорию воспитанников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внесите информацию в ячейку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Формы</a:t>
            </a:r>
            <a:r>
              <a:rPr lang="ru-RU" dirty="0" smtClean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0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4" y="468631"/>
            <a:ext cx="7233456" cy="3827703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2562399" y="156624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382" y="4463358"/>
            <a:ext cx="97628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Скачайте файл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Откройте лист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ПОТРЕБНОСТИ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Выберите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возрастную категорию воспитанников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внесите информацию в ячейку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Формы.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3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Охарактеризуйте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особенности данного возраста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внесите информацию в ячейку 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Формы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7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4" y="468631"/>
            <a:ext cx="7233456" cy="382770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446253" y="2221387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1382" y="4463358"/>
            <a:ext cx="97628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Скачайте файл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Откройте лист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ПОТРЕБНОСТИ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2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Выберите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возрастную категорию воспитанников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внесите информацию в ячейку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Формы.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3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Охарактеризуйте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особенности данного возраста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внесите информацию в ячейку 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 Формы.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4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Опишите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содержание образовательной деятельности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 каждой образовательной области согласно ФОП ДО, а также социокультурной ситуации развития, региональным особенностям (при необходимости). Для заполнения данного пункта используйте ФОП ДО. </a:t>
            </a:r>
            <a:r>
              <a:rPr lang="ru-RU" u="sng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Можно указать только соответствующий пункт ФОП ДО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Внесите информацию по каждой образовательной области 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строго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ячейки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(социально-коммуникативное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(познавательное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(речевое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(художественно-эстетическое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(физическое развитие) (</a:t>
            </a:r>
            <a:r>
              <a:rPr lang="ru-RU" u="sng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информация не должна переходить на ячейки, расположенные ниже указанных)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34" y="468631"/>
            <a:ext cx="7233456" cy="382770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538616" y="3292805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02034" y="4633072"/>
            <a:ext cx="7233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ШАГ 5.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Определите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перечень оборудования и средств обучения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требуемого для решения данных задач. Внесите информацию в ячейки, 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начиная с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(социально-коммуникативное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(познавательное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(речевое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(художественно-эстетическое развитие), 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(физическое развитие). 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Каждую позицию перечня вносите в новую ячейку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продвигаясь вниз по каждой образовательной области.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8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74276"/>
            <a:ext cx="6691745" cy="423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9091" y="4515581"/>
            <a:ext cx="961505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Откройте документ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листе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АКТУАЛЬНОЕ СОСТОЯНИЕ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362475">
            <a:off x="4164217" y="368920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74276"/>
            <a:ext cx="6691745" cy="423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9091" y="4515581"/>
            <a:ext cx="9615054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Откройте документ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листе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АКТУАЛЬНОЕ СОСТОЯНИЕ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8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Изучите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перечни материалов и оборудования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формирования инвариантной и вариативной частей инфраструктуры ДОО, представленные в Приложении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  </a:r>
            <a:r>
              <a:rPr lang="ru-RU" dirty="0" smtClean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362475">
            <a:off x="4164217" y="368920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1006601"/>
            <a:ext cx="369454" cy="56906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52492" y="2312477"/>
            <a:ext cx="6176085" cy="985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пояснительная записка (цели, задачи, принципы)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планируемые </a:t>
            </a:r>
            <a:r>
              <a:rPr lang="ru-RU" sz="1300" dirty="0">
                <a:solidFill>
                  <a:schemeClr val="tx1"/>
                </a:solidFill>
              </a:rPr>
              <a:t>результаты освоения Федеральной </a:t>
            </a:r>
            <a:r>
              <a:rPr lang="ru-RU" sz="1300" dirty="0" smtClean="0">
                <a:solidFill>
                  <a:schemeClr val="tx1"/>
                </a:solidFill>
              </a:rPr>
              <a:t>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описание </a:t>
            </a:r>
            <a:r>
              <a:rPr lang="ru-RU" sz="1300" dirty="0">
                <a:solidFill>
                  <a:schemeClr val="tx1"/>
                </a:solidFill>
              </a:rPr>
              <a:t>подходов к педагогической диагностике достижений планируемых </a:t>
            </a:r>
            <a:r>
              <a:rPr lang="ru-RU" sz="1300" dirty="0" smtClean="0">
                <a:solidFill>
                  <a:schemeClr val="tx1"/>
                </a:solidFill>
              </a:rPr>
              <a:t>результатов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3121" y="968159"/>
            <a:ext cx="2660073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3121" y="1538283"/>
            <a:ext cx="266007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spcBef>
                <a:spcPts val="540"/>
              </a:spcBef>
              <a:spcAft>
                <a:spcPts val="540"/>
              </a:spcAft>
              <a:buAutoNum type="romanUcPeriod"/>
            </a:pPr>
            <a:r>
              <a:rPr lang="ru-RU" b="1" dirty="0" smtClean="0">
                <a:solidFill>
                  <a:srgbClr val="26282F"/>
                </a:solidFill>
              </a:rPr>
              <a:t>Общие положения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b="1" dirty="0" smtClean="0">
                <a:solidFill>
                  <a:srgbClr val="26282F"/>
                </a:solidFill>
              </a:rPr>
              <a:t>П.1-12</a:t>
            </a:r>
            <a:endParaRPr lang="ru-RU" b="1" dirty="0">
              <a:solidFill>
                <a:srgbClr val="26282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01177" y="3461220"/>
            <a:ext cx="2743959" cy="22876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III. Содержательный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17 - 29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1" y="2275728"/>
            <a:ext cx="2660072" cy="11140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II. Целевой </a:t>
            </a:r>
            <a:r>
              <a:rPr lang="ru-RU" b="1" dirty="0" smtClean="0">
                <a:solidFill>
                  <a:schemeClr val="tx1"/>
                </a:solidFill>
              </a:rPr>
              <a:t>раздел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13-16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382982" y="1075230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22" y="5820386"/>
            <a:ext cx="2660072" cy="9129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IV. </a:t>
            </a:r>
            <a:r>
              <a:rPr lang="ru-RU" b="1" dirty="0" smtClean="0">
                <a:solidFill>
                  <a:schemeClr val="tx1"/>
                </a:solidFill>
              </a:rPr>
              <a:t>Организационный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П. 30-35 </a:t>
            </a:r>
            <a:r>
              <a:rPr lang="ru-RU" dirty="0"/>
              <a:t>раздел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52495" y="1540386"/>
            <a:ext cx="6176082" cy="6789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</a:rPr>
              <a:t>функции </a:t>
            </a:r>
            <a:r>
              <a:rPr lang="ru-RU" sz="1300" dirty="0">
                <a:solidFill>
                  <a:schemeClr val="tx1"/>
                </a:solidFill>
              </a:rPr>
              <a:t>дошкольного уровня </a:t>
            </a:r>
            <a:r>
              <a:rPr lang="ru-RU" sz="1300" dirty="0" smtClean="0">
                <a:solidFill>
                  <a:schemeClr val="tx1"/>
                </a:solidFill>
              </a:rPr>
              <a:t>образования</a:t>
            </a:r>
          </a:p>
          <a:p>
            <a:r>
              <a:rPr lang="ru-RU" sz="1300" dirty="0" smtClean="0">
                <a:solidFill>
                  <a:schemeClr val="tx1"/>
                </a:solidFill>
              </a:rPr>
              <a:t>краткое содержание разделов программы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452492" y="3389745"/>
            <a:ext cx="6176085" cy="23411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задачи </a:t>
            </a:r>
            <a:r>
              <a:rPr lang="ru-RU" sz="1300" dirty="0">
                <a:solidFill>
                  <a:schemeClr val="tx1"/>
                </a:solidFill>
              </a:rPr>
              <a:t>и содержание образования (обучения и воспитания) по образовательным </a:t>
            </a:r>
            <a:r>
              <a:rPr lang="ru-RU" sz="1300" dirty="0" smtClean="0">
                <a:solidFill>
                  <a:schemeClr val="tx1"/>
                </a:solidFill>
              </a:rPr>
              <a:t>областям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вариативные </a:t>
            </a:r>
            <a:r>
              <a:rPr lang="ru-RU" sz="1300" dirty="0">
                <a:solidFill>
                  <a:schemeClr val="tx1"/>
                </a:solidFill>
              </a:rPr>
              <a:t>формы, способы, методы и средства реализации Федеральной </a:t>
            </a:r>
            <a:r>
              <a:rPr lang="ru-RU" sz="1300" dirty="0" smtClean="0">
                <a:solidFill>
                  <a:schemeClr val="tx1"/>
                </a:solidFill>
              </a:rPr>
              <a:t>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особенности </a:t>
            </a:r>
            <a:r>
              <a:rPr lang="ru-RU" sz="1300" dirty="0">
                <a:solidFill>
                  <a:schemeClr val="tx1"/>
                </a:solidFill>
              </a:rPr>
              <a:t>образовательной деятельности разных видов и культурных </a:t>
            </a:r>
            <a:r>
              <a:rPr lang="ru-RU" sz="1300" dirty="0" smtClean="0">
                <a:solidFill>
                  <a:schemeClr val="tx1"/>
                </a:solidFill>
              </a:rPr>
              <a:t>практик</a:t>
            </a:r>
            <a:endParaRPr lang="ru-RU" sz="1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н</a:t>
            </a:r>
            <a:r>
              <a:rPr lang="ru-RU" sz="1300" dirty="0" smtClean="0">
                <a:solidFill>
                  <a:schemeClr val="tx1"/>
                </a:solidFill>
              </a:rPr>
              <a:t>аправления </a:t>
            </a:r>
            <a:r>
              <a:rPr lang="ru-RU" sz="1300" dirty="0">
                <a:solidFill>
                  <a:schemeClr val="tx1"/>
                </a:solidFill>
              </a:rPr>
              <a:t>и задачи коррекционно-развивающей </a:t>
            </a:r>
            <a:r>
              <a:rPr lang="ru-RU" sz="1300" dirty="0" smtClean="0">
                <a:solidFill>
                  <a:schemeClr val="tx1"/>
                </a:solidFill>
              </a:rPr>
              <a:t>работы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с</a:t>
            </a:r>
            <a:r>
              <a:rPr lang="ru-RU" sz="1300" dirty="0" smtClean="0">
                <a:solidFill>
                  <a:schemeClr val="tx1"/>
                </a:solidFill>
              </a:rPr>
              <a:t>одержание </a:t>
            </a:r>
            <a:r>
              <a:rPr lang="ru-RU" sz="1300" dirty="0">
                <a:solidFill>
                  <a:schemeClr val="tx1"/>
                </a:solidFill>
              </a:rPr>
              <a:t>коррекционно-развивающей работы </a:t>
            </a:r>
            <a:endParaRPr lang="ru-RU" sz="1300" b="1" dirty="0" smtClean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Федеральная рабочая программа </a:t>
            </a:r>
            <a:r>
              <a:rPr lang="ru-RU" sz="1300" dirty="0">
                <a:solidFill>
                  <a:schemeClr val="tx1"/>
                </a:solidFill>
              </a:rPr>
              <a:t>воспитания</a:t>
            </a:r>
          </a:p>
          <a:p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52500" y="5820386"/>
            <a:ext cx="6176082" cy="8768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условия реализации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еречень произведений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chemeClr val="tx1"/>
                </a:solidFill>
              </a:rPr>
              <a:t>п</a:t>
            </a:r>
            <a:r>
              <a:rPr lang="ru-RU" sz="1300" dirty="0" smtClean="0">
                <a:solidFill>
                  <a:schemeClr val="tx1"/>
                </a:solidFill>
              </a:rPr>
              <a:t>римерный режим и распорядок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Федеральный календарный план воспитательной работы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74276"/>
            <a:ext cx="6691745" cy="423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9091" y="4515581"/>
            <a:ext cx="9615054" cy="19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Откройте документ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листе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АКТУАЛЬНОЕ СОСТОЯНИЕ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8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Изучите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перечни материалов и оборудования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формирования инвариантной и вариативной частей инфраструктуры ДОО, представленные в Приложении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9.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Дополните при необходимости перечень оборудования и средств обучения, составленный ранее на основе анализа потребностей участников образовательного процесса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362475">
            <a:off x="4164217" y="368920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74276"/>
            <a:ext cx="6691745" cy="42381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9091" y="4515581"/>
            <a:ext cx="9615054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7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Откройте документ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листе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АКТУАЛЬНОЕ СОСТОЯНИЕ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8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Изучите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перечни материалов и оборудования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для формирования инвариантной и вариативной частей инфраструктуры ДОО, представленные в Приложении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9.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Дополните при необходимости перечень оборудования и средств обучения, составленный ранее на основе анализа потребностей участников образовательного процесса.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10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Составьте </a:t>
            </a:r>
            <a:r>
              <a:rPr lang="ru-RU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перечень методических пособий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выбранной категории воспитанников.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2362475">
            <a:off x="4164217" y="368920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3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3" y="74276"/>
            <a:ext cx="6691745" cy="423810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2362475">
            <a:off x="4164217" y="368920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401455" y="4596538"/>
            <a:ext cx="9374909" cy="201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11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Выберите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анализа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(групповое помещение, музыкальный/физкультурный зал, методический кабинет и пр.)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12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Проанализируйте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текущее состояние инфраструктуры выбранного помещения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согласно Вашему перечню. В столбцах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 выпадающего списка выберите значения: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данная позиция имеется в наличии и полностью покрывает потребность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если позиция отсутствует или имеется в недостаточном количестве. В данном случае в столбцах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проставьте количество (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штуках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требуемое для покрытия выявленного дефицита.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3887941">
            <a:off x="5812908" y="1862950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224100">
            <a:off x="4677439" y="181441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4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9" y="1218215"/>
            <a:ext cx="6691745" cy="4238105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2362475">
            <a:off x="4154980" y="4843748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3887941">
            <a:off x="5674362" y="2991285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224100">
            <a:off x="4686677" y="2991286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0145" y="101243"/>
            <a:ext cx="8331200" cy="111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14.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Ознакомьтесь в открытых источниках сети Интернет с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современными ресурсами, используемыми для построения цифровой образовательной среды ДОО.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15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Определите, какие из них необходимо внедрить в образовательных процесс с выбранной Вами категорией воспитанников для повышения качества образования.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145" y="5510515"/>
            <a:ext cx="9679709" cy="134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16.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Откройте документ </a:t>
            </a:r>
            <a:r>
              <a:rPr lang="en-US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 листе</a:t>
            </a:r>
            <a:r>
              <a:rPr lang="ru-RU" dirty="0">
                <a:solidFill>
                  <a:srgbClr val="54525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АКТУАЛЬНОЕ СОСТОЯНИЕ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17.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Дополните данный перечень оборудования и средств обучения выбранными Вами цифровыми образовательными ресурсами, обеспечивающими повышение качества ДО для выбранной категории слушателей. Укажите, имеются ли они в наличии или требуется их приобретение в соответствующих ячейках согласно ранее использованному алгоритму в отношении прочего оборудования.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8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1" y="1082963"/>
            <a:ext cx="7375236" cy="47324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47819" y="409519"/>
            <a:ext cx="8871526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18.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Перейдите на лист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ОБЕСПЕЧЕННОСТЬ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нем автоматически отобразятся сводные данные об уровне обеспеченности группового помещения оборудованием и средствами обучения.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362475">
            <a:off x="5457307" y="5083892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5964" y="5950463"/>
            <a:ext cx="939338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19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Сделайте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соответствии существующей инфраструктуры необходимым условиям с точки зрения реализации образовательной программы ДОО. Занесите его в ячейку 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А27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листа «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ОБЕСПЕЧЕННОСТЬ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51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08" y="1439837"/>
            <a:ext cx="7135091" cy="45634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4436" y="365872"/>
            <a:ext cx="9587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ШАГ 21. 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Если Вы выполнили предыдущие шаги,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Инфраструктурный лист сформируется автоматически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Для этого Вам необходимо перевести клавиатуру на английскую раскладку и нажать комбинацию клавиш «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Ctrl</a:t>
            </a:r>
            <a:r>
              <a:rPr lang="ru-RU" b="1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+</a:t>
            </a:r>
            <a:r>
              <a:rPr lang="en-US" b="1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</a:t>
            </a:r>
            <a:r>
              <a:rPr lang="ru-RU" dirty="0">
                <a:solidFill>
                  <a:srgbClr val="3B383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». Подождите несколько секунд, пока программа выполнит операции по заполнению таблицы, сформировав инфраструктурный лист согласно информации, введенной на предыдущих этапах заполнения </a:t>
            </a:r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2362475">
            <a:off x="6205452" y="5305563"/>
            <a:ext cx="655781" cy="318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0690" y="6196918"/>
            <a:ext cx="8977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 Вы не выполнили предлагаемые шаги, то заполните таблицу на листе «</a:t>
            </a:r>
            <a:r>
              <a:rPr lang="ru-RU" b="1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ИНФРАСТРУКТУРНЫЙ ЛИСТ</a:t>
            </a:r>
            <a:r>
              <a:rPr lang="ru-RU">
                <a:solidFill>
                  <a:srgbClr val="3B3838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 вручную.</a:t>
            </a:r>
            <a:endParaRPr lang="ru-RU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676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chemeClr val="tx1"/>
                </a:solidFill>
              </a:rPr>
              <a:t>(п.32)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900" dirty="0">
                <a:solidFill>
                  <a:srgbClr val="FF0000"/>
                </a:solidFill>
              </a:rPr>
              <a:t>     </a:t>
            </a:r>
            <a:r>
              <a:rPr lang="ru-RU" sz="900" b="1" dirty="0">
                <a:solidFill>
                  <a:srgbClr val="FF0000"/>
                </a:solidFill>
              </a:rPr>
              <a:t>(п. </a:t>
            </a:r>
            <a:r>
              <a:rPr lang="ru-RU" sz="900" b="1" dirty="0" smtClean="0">
                <a:solidFill>
                  <a:srgbClr val="FF0000"/>
                </a:solidFill>
              </a:rPr>
              <a:t>33)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rgbClr val="FF0000"/>
                </a:solidFill>
              </a:rPr>
              <a:t>(п.35)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rgbClr val="FF0000"/>
                </a:solidFill>
              </a:rPr>
              <a:t>(</a:t>
            </a:r>
            <a:r>
              <a:rPr lang="ru-RU" sz="900" b="1" dirty="0" smtClean="0">
                <a:solidFill>
                  <a:srgbClr val="FF0000"/>
                </a:solidFill>
              </a:rPr>
              <a:t>п.36)</a:t>
            </a: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ПРИМЕРНЫЕ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u="sng" dirty="0" smtClean="0">
                <a:solidFill>
                  <a:schemeClr val="tx1"/>
                </a:solidFill>
              </a:rPr>
              <a:t>Примерный </a:t>
            </a:r>
            <a:r>
              <a:rPr lang="ru-RU" sz="1200" u="sng" dirty="0">
                <a:solidFill>
                  <a:schemeClr val="tx1"/>
                </a:solidFill>
              </a:rPr>
              <a:t>перечень литературных, музыкальных, художественных, анимационных произведений для реализации Программы</a:t>
            </a: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b="1" dirty="0" smtClean="0">
                <a:solidFill>
                  <a:schemeClr val="tx1"/>
                </a:solidFill>
              </a:rPr>
              <a:t>603</a:t>
            </a:r>
            <a:r>
              <a:rPr lang="ru-RU" sz="1200" dirty="0" smtClean="0">
                <a:solidFill>
                  <a:schemeClr val="tx1"/>
                </a:solidFill>
              </a:rPr>
              <a:t> произведения художественной литературы</a:t>
            </a: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b="1" dirty="0" smtClean="0">
                <a:solidFill>
                  <a:schemeClr val="tx1"/>
                </a:solidFill>
              </a:rPr>
              <a:t>296</a:t>
            </a:r>
            <a:r>
              <a:rPr lang="ru-RU" sz="1200" dirty="0" smtClean="0">
                <a:solidFill>
                  <a:schemeClr val="tx1"/>
                </a:solidFill>
              </a:rPr>
              <a:t> музыкальных произведений</a:t>
            </a:r>
          </a:p>
          <a:p>
            <a:pPr marL="171450" indent="-171450" algn="just"/>
            <a:r>
              <a:rPr lang="ru-RU" sz="1200" b="1" dirty="0" smtClean="0">
                <a:solidFill>
                  <a:schemeClr val="tx1"/>
                </a:solidFill>
              </a:rPr>
              <a:t>   73</a:t>
            </a:r>
            <a:r>
              <a:rPr lang="ru-RU" sz="1200" dirty="0" smtClean="0">
                <a:solidFill>
                  <a:schemeClr val="tx1"/>
                </a:solidFill>
              </a:rPr>
              <a:t> иллюстраций к книгам, картин и репродукций</a:t>
            </a: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rgbClr val="0070C0"/>
                </a:solidFill>
              </a:rPr>
              <a:t>Педагоги могут выбирать в соответствии с решаемыми задачами, возрастными возможностями, региональными и </a:t>
            </a:r>
            <a:r>
              <a:rPr lang="ru-RU" sz="1200" dirty="0" err="1" smtClean="0">
                <a:solidFill>
                  <a:srgbClr val="0070C0"/>
                </a:solidFill>
              </a:rPr>
              <a:t>социо</a:t>
            </a:r>
            <a:r>
              <a:rPr lang="ru-RU" sz="1200" dirty="0" smtClean="0">
                <a:solidFill>
                  <a:srgbClr val="0070C0"/>
                </a:solidFill>
              </a:rPr>
              <a:t>-культурными ситуациями!!!</a:t>
            </a:r>
          </a:p>
          <a:p>
            <a:pPr marL="171450" indent="-171450"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</a:t>
            </a:r>
          </a:p>
          <a:p>
            <a:pPr marL="171450" indent="-171450" algn="just"/>
            <a:endParaRPr lang="ru-RU" sz="1200" dirty="0" smtClean="0">
              <a:solidFill>
                <a:srgbClr val="0070C0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u="sng" dirty="0">
                <a:solidFill>
                  <a:schemeClr val="tx1"/>
                </a:solidFill>
              </a:rPr>
              <a:t>Примерный режим и порядок дня в дошкольных группах</a:t>
            </a:r>
            <a:endParaRPr lang="ru-RU" sz="1200" u="sng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 Составлен с учетом </a:t>
            </a:r>
            <a:r>
              <a:rPr lang="ru-RU" sz="1200" dirty="0" err="1" smtClean="0">
                <a:solidFill>
                  <a:schemeClr val="tx1"/>
                </a:solidFill>
              </a:rPr>
              <a:t>СанПин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Для каждого возраста</a:t>
            </a:r>
          </a:p>
          <a:p>
            <a:pPr marL="171450" indent="-171450"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Для полного и кратковременного пребывания</a:t>
            </a:r>
          </a:p>
          <a:p>
            <a:pPr marL="171450" indent="-171450"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  Режим должен быть гибкий и строиться с учетом сезонных изменений и длительности              пребывания</a:t>
            </a:r>
          </a:p>
          <a:p>
            <a:pPr marL="171450" indent="-171450" algn="just"/>
            <a:r>
              <a:rPr lang="ru-RU" sz="1200" dirty="0">
                <a:solidFill>
                  <a:srgbClr val="0070C0"/>
                </a:solidFill>
              </a:rPr>
              <a:t> </a:t>
            </a:r>
            <a:r>
              <a:rPr lang="ru-RU" sz="1200" dirty="0" smtClean="0">
                <a:solidFill>
                  <a:srgbClr val="0070C0"/>
                </a:solidFill>
              </a:rPr>
              <a:t>     ДОО имеет право корректировать режим дня в зависимости от типа ОО, сезона, самостоятельно принимать решения о наличии второго завтрака и ужина!!!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u="sng" dirty="0">
                <a:solidFill>
                  <a:schemeClr val="tx1"/>
                </a:solidFill>
              </a:rPr>
              <a:t>Федеральный календарный план воспитательной</a:t>
            </a:r>
            <a:endParaRPr lang="ru-RU" sz="1200" u="sng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Содержит примерный перечень основных государственных и народных праздников, памятных дат</a:t>
            </a:r>
          </a:p>
          <a:p>
            <a:pPr marL="171450" indent="-171450"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rgbClr val="FF0000"/>
                </a:solidFill>
              </a:rPr>
              <a:t>Он является единым для ДОО</a:t>
            </a:r>
            <a:r>
              <a:rPr lang="ru-RU" sz="1200" dirty="0" smtClean="0">
                <a:solidFill>
                  <a:schemeClr val="tx1"/>
                </a:solidFill>
              </a:rPr>
              <a:t>. Все мероприятия проводятся с учетом особенностей программы, возрастных физиологических и психоэмоциональных особенностей детей</a:t>
            </a:r>
          </a:p>
          <a:p>
            <a:pPr marL="171450" indent="-171450" algn="just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rgbClr val="0070C0"/>
                </a:solidFill>
              </a:rPr>
              <a:t>ДОО имеет право проводить иные мероприятия согласно разработанной программе воспитания. Это зависит от региональных особенностей и задач. Т.е. может быть дополнен и изменен.</a:t>
            </a: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5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chemeClr val="tx1"/>
                </a:solidFill>
              </a:rPr>
              <a:t>(п.32)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900" b="1" dirty="0">
                <a:solidFill>
                  <a:srgbClr val="FF0000"/>
                </a:solidFill>
              </a:rPr>
              <a:t>     (</a:t>
            </a:r>
            <a:r>
              <a:rPr lang="ru-RU" sz="900" b="1" dirty="0" smtClean="0">
                <a:solidFill>
                  <a:srgbClr val="FF0000"/>
                </a:solidFill>
              </a:rPr>
              <a:t>п.34)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387927"/>
            <a:ext cx="7469883" cy="622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000" b="1" u="sng" dirty="0">
              <a:solidFill>
                <a:schemeClr val="tx1"/>
              </a:solidFill>
            </a:endParaRPr>
          </a:p>
          <a:p>
            <a:endParaRPr lang="ru-RU" sz="1000" b="1" u="sng" dirty="0" smtClean="0">
              <a:solidFill>
                <a:schemeClr val="tx1"/>
              </a:solidFill>
            </a:endParaRPr>
          </a:p>
          <a:p>
            <a:endParaRPr lang="ru-RU" sz="1200" b="1" u="sng" dirty="0" smtClean="0">
              <a:solidFill>
                <a:schemeClr val="tx1"/>
              </a:solidFill>
            </a:endParaRPr>
          </a:p>
          <a:p>
            <a:endParaRPr lang="ru-RU" sz="1200" b="1" u="sng" dirty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34</a:t>
            </a:r>
            <a:r>
              <a:rPr lang="ru-RU" sz="1600" b="1" dirty="0">
                <a:solidFill>
                  <a:schemeClr val="tx1"/>
                </a:solidFill>
              </a:rPr>
              <a:t>. Кадровые условия реализации П</a:t>
            </a:r>
            <a:r>
              <a:rPr lang="ru-RU" sz="1600" b="1" dirty="0" smtClean="0">
                <a:solidFill>
                  <a:schemeClr val="tx1"/>
                </a:solidFill>
              </a:rPr>
              <a:t>рограммы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34.1. Реализация Федеральной программы обеспечивается квалифицированными педагогами, наименование должностей которых должно соответствовать </a:t>
            </a:r>
            <a:r>
              <a:rPr lang="ru-RU" sz="1200" dirty="0">
                <a:solidFill>
                  <a:schemeClr val="tx1"/>
                </a:solidFill>
                <a:hlinkClick r:id="rId3"/>
              </a:rPr>
              <a:t>номенклатуре</a:t>
            </a:r>
            <a:r>
              <a:rPr lang="ru-RU" sz="1200" dirty="0">
                <a:solidFill>
                  <a:schemeClr val="tx1"/>
                </a:solidFill>
              </a:rPr>
              <a:t>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организаций, утверждённой </a:t>
            </a:r>
            <a:r>
              <a:rPr lang="ru-RU" sz="1200" dirty="0">
                <a:solidFill>
                  <a:schemeClr val="tx1"/>
                </a:solidFill>
                <a:hlinkClick r:id="rId4"/>
              </a:rPr>
              <a:t>постановлением</a:t>
            </a:r>
            <a:r>
              <a:rPr lang="ru-RU" sz="1200" dirty="0">
                <a:solidFill>
                  <a:schemeClr val="tx1"/>
                </a:solidFill>
              </a:rPr>
              <a:t> Правительства Российской Федерации от 21 февраля 2022 г. N 225 (Собрание законодательства Российской Федерации, 2022, N 9, ст. 1341</a:t>
            </a:r>
            <a:r>
              <a:rPr lang="ru-RU" sz="1200" dirty="0" smtClean="0">
                <a:solidFill>
                  <a:schemeClr val="tx1"/>
                </a:solidFill>
              </a:rPr>
              <a:t>).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34.2. Необходимым условием является непрерывное сопровождение Федеральной программы </a:t>
            </a:r>
            <a:r>
              <a:rPr lang="ru-RU" sz="1200" b="1" dirty="0">
                <a:solidFill>
                  <a:schemeClr val="tx1"/>
                </a:solidFill>
              </a:rPr>
              <a:t>педагогическими и учебно-вспомогательными работниками </a:t>
            </a:r>
            <a:r>
              <a:rPr lang="ru-RU" sz="1200" dirty="0">
                <a:solidFill>
                  <a:schemeClr val="tx1"/>
                </a:solidFill>
              </a:rPr>
              <a:t>в течение всего времени её реализации в ДОО или в дошкольной группе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34.3. Образовательная организация вправе применять сетевые формы реализации Федеральной программы или отдельных её компонентов, в связи с чем </a:t>
            </a:r>
            <a:r>
              <a:rPr lang="ru-RU" sz="1200" b="1" dirty="0">
                <a:solidFill>
                  <a:schemeClr val="tx1"/>
                </a:solidFill>
              </a:rPr>
              <a:t>может быть задействован кадровый состав других организаций,</a:t>
            </a:r>
            <a:r>
              <a:rPr lang="ru-RU" sz="1200" dirty="0">
                <a:solidFill>
                  <a:schemeClr val="tx1"/>
                </a:solidFill>
              </a:rPr>
              <a:t> участвующих в сетевом взаимодействии с организацией, квалификация которого отвечает указанным выше требованиям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34.4. Реализация образовательной программы ДО обеспечивается руководящими, педагогическими, учебно-вспомогательными, административно-хозяйственными работниками образовательной организации, а также медицинскими и иными работниками, выполняющими вспомогательные функции. </a:t>
            </a:r>
            <a:r>
              <a:rPr lang="ru-RU" sz="1200" b="1" dirty="0">
                <a:solidFill>
                  <a:srgbClr val="0070C0"/>
                </a:solidFill>
              </a:rPr>
              <a:t>ДОО самостоятельно устанавливает </a:t>
            </a:r>
            <a:r>
              <a:rPr lang="ru-RU" sz="1200" dirty="0">
                <a:solidFill>
                  <a:schemeClr val="tx1"/>
                </a:solidFill>
              </a:rPr>
              <a:t>штатное расписание, осуществляет прием на работу работников, заключение с ними и расторжение трудовых договоров, распределение должностных обязанностей, создание условий и организацию методического и психологического сопровождения педагогов. Руководитель организации вправе заключать договора гражданско-правового характера и совершать иные действия в рамках своих полномочий</a:t>
            </a:r>
            <a:r>
              <a:rPr lang="ru-RU" sz="1200" dirty="0" smtClean="0">
                <a:solidFill>
                  <a:schemeClr val="tx1"/>
                </a:solidFill>
              </a:rPr>
              <a:t>.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34.5. В целях эффективной реализации Федеральной программы ДОО </a:t>
            </a:r>
            <a:r>
              <a:rPr lang="ru-RU" sz="1200" b="1" dirty="0">
                <a:solidFill>
                  <a:srgbClr val="FF0000"/>
                </a:solidFill>
              </a:rPr>
              <a:t>должна создать условия для профессионального развития педагогических и руководящих кадров</a:t>
            </a:r>
            <a:r>
              <a:rPr lang="ru-RU" sz="1200" dirty="0">
                <a:solidFill>
                  <a:schemeClr val="tx1"/>
                </a:solidFill>
              </a:rPr>
              <a:t>, в том числе реализации права педагогов на получение дополнительного профессионального образования не реже одного раза в три года за счет средств ДОО и/или учредителя.</a:t>
            </a: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02174" y="4484267"/>
            <a:ext cx="3061345" cy="1500187"/>
          </a:xfrm>
        </p:spPr>
        <p:txBody>
          <a:bodyPr/>
          <a:lstStyle/>
          <a:p>
            <a:r>
              <a:rPr lang="en-US" dirty="0" smtClean="0"/>
              <a:t>nikitina.s@loiro.ru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900" b="1" dirty="0">
                <a:solidFill>
                  <a:srgbClr val="FF0000"/>
                </a:solidFill>
              </a:rPr>
              <a:t>     (п. </a:t>
            </a:r>
            <a:r>
              <a:rPr lang="ru-RU" sz="900" b="1" dirty="0" smtClean="0">
                <a:solidFill>
                  <a:srgbClr val="FF0000"/>
                </a:solidFill>
              </a:rPr>
              <a:t>30)</a:t>
            </a:r>
            <a:endParaRPr lang="ru-RU" sz="9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chemeClr val="tx1"/>
                </a:solidFill>
              </a:rPr>
              <a:t>(п.32)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724809"/>
            <a:ext cx="7469883" cy="58836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Психолого-педагогические условия реализации: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признание детства как уникального периода в становлении человека, понимание неповторимости личности каждого ребёнка, принятие воспитанника таким, какой он есть, со всеми его индивидуальными проявлениями; проявление уважения к развивающейся личности, как высшей ценности, поддержка уверенности в собственных возможностях и способностях у каждого воспитанника;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решение образовательных задач с использованием как </a:t>
            </a:r>
            <a:r>
              <a:rPr lang="ru-RU" sz="1300" dirty="0" smtClean="0">
                <a:solidFill>
                  <a:srgbClr val="FF0000"/>
                </a:solidFill>
              </a:rPr>
              <a:t>новых форм </a:t>
            </a:r>
            <a:r>
              <a:rPr lang="ru-RU" sz="1300" dirty="0" smtClean="0">
                <a:solidFill>
                  <a:schemeClr val="tx1"/>
                </a:solidFill>
              </a:rPr>
              <a:t>организации процесса образования так и </a:t>
            </a:r>
            <a:r>
              <a:rPr lang="ru-RU" sz="1300" dirty="0" smtClean="0">
                <a:solidFill>
                  <a:srgbClr val="FF0000"/>
                </a:solidFill>
              </a:rPr>
              <a:t>традиционных</a:t>
            </a:r>
            <a:r>
              <a:rPr lang="ru-RU" sz="1300" dirty="0" smtClean="0">
                <a:solidFill>
                  <a:schemeClr val="tx1"/>
                </a:solidFill>
              </a:rPr>
              <a:t> использованием </a:t>
            </a:r>
            <a:r>
              <a:rPr lang="ru-RU" sz="1300" dirty="0" smtClean="0">
                <a:solidFill>
                  <a:srgbClr val="0070C0"/>
                </a:solidFill>
              </a:rPr>
              <a:t>выбор</a:t>
            </a:r>
            <a:r>
              <a:rPr lang="ru-RU" sz="1300" dirty="0" smtClean="0">
                <a:solidFill>
                  <a:schemeClr val="tx1"/>
                </a:solidFill>
              </a:rPr>
              <a:t> разнообразных педагогически обоснованных форм и методов работы </a:t>
            </a:r>
            <a:r>
              <a:rPr lang="ru-RU" sz="1300" dirty="0" smtClean="0">
                <a:solidFill>
                  <a:srgbClr val="0070C0"/>
                </a:solidFill>
              </a:rPr>
              <a:t>осуществляется педагогом</a:t>
            </a:r>
            <a:r>
              <a:rPr lang="ru-RU" sz="13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1300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sz="1300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8555" y="500162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59822" y="3706153"/>
            <a:ext cx="2961686" cy="12299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проектная деятельность, образовательная ситуация, образовательное событие, обогащенные игры детей в центрах активности, проблемно-обучающие ситуации в рамках интеграции образовательных областей и другое </a:t>
            </a:r>
            <a:endParaRPr lang="ru-RU" sz="1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359073" y="3738520"/>
            <a:ext cx="3212538" cy="12299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фронтальные, подгрупповые, индивидуальные занятия как дела, занимательные и интересные детям, развивающие их</a:t>
            </a:r>
            <a:endParaRPr lang="ru-RU" sz="1000" dirty="0"/>
          </a:p>
        </p:txBody>
      </p:sp>
      <p:sp>
        <p:nvSpPr>
          <p:cNvPr id="11" name="Стрелка вниз 10"/>
          <p:cNvSpPr/>
          <p:nvPr/>
        </p:nvSpPr>
        <p:spPr>
          <a:xfrm rot="2622154">
            <a:off x="7685136" y="3092283"/>
            <a:ext cx="359834" cy="66404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253028">
            <a:off x="8274112" y="3125221"/>
            <a:ext cx="395150" cy="65308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42" y="5002567"/>
            <a:ext cx="2400427" cy="145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900" b="1" dirty="0">
                <a:solidFill>
                  <a:srgbClr val="FF0000"/>
                </a:solidFill>
              </a:rPr>
              <a:t>     (п. </a:t>
            </a:r>
            <a:r>
              <a:rPr lang="ru-RU" sz="900" b="1" dirty="0" smtClean="0">
                <a:solidFill>
                  <a:srgbClr val="FF0000"/>
                </a:solidFill>
              </a:rPr>
              <a:t>30)</a:t>
            </a:r>
            <a:endParaRPr lang="ru-RU" sz="9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chemeClr val="tx1"/>
                </a:solidFill>
              </a:rPr>
              <a:t>(п.32)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Психолого-педагогические условия реализации: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признание детства как уникального периода в становлении человека, понимание неповторимости личности каждого ребёнка, принятие воспитанника таким, какой он есть, со всеми его индивидуальными проявлениями; проявление уважения к развивающейся личности, как высшей ценности, поддержка уверенности в собственных возможностях и способностях у каждого воспитанника;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решение образовательных задач с использованием как новых форм организации процесса образования так и традиционных использованием выбор разнообразных педагогически обоснованных форм и методов работы осуществляется педагогом;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обеспечение преемственности содержания и форм организации образовательного процесса (опора на опыт детей, накопленный на предыдущих этапах развития, изменение форм и методов образовательной работы, ориентация на стратегический приоритет непрерывного образования - формирование умения учиться);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учёт специфики </a:t>
            </a:r>
            <a:r>
              <a:rPr lang="ru-RU" sz="1300" dirty="0" smtClean="0">
                <a:solidFill>
                  <a:srgbClr val="FF0000"/>
                </a:solidFill>
              </a:rPr>
              <a:t>возрастного и </a:t>
            </a:r>
            <a:r>
              <a:rPr lang="ru-RU" sz="1300" dirty="0" smtClean="0">
                <a:solidFill>
                  <a:srgbClr val="0070C0"/>
                </a:solidFill>
              </a:rPr>
              <a:t>индивидуального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ru-RU" sz="1300" dirty="0" smtClean="0">
                <a:solidFill>
                  <a:schemeClr val="tx1"/>
                </a:solidFill>
              </a:rPr>
              <a:t>психофизического развития обучающихся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создание развивающей и эмоционально комфортной для ребёнка </a:t>
            </a:r>
            <a:r>
              <a:rPr lang="ru-RU" sz="1300" dirty="0" smtClean="0">
                <a:solidFill>
                  <a:srgbClr val="FF0000"/>
                </a:solidFill>
              </a:rPr>
              <a:t>образовательной среды</a:t>
            </a:r>
            <a:r>
              <a:rPr lang="ru-RU" sz="1300" dirty="0" smtClean="0">
                <a:solidFill>
                  <a:schemeClr val="tx1"/>
                </a:solidFill>
              </a:rPr>
              <a:t> (в которой ребёнок реализует право на свободу </a:t>
            </a:r>
            <a:r>
              <a:rPr lang="ru-RU" sz="1300" dirty="0" smtClean="0">
                <a:solidFill>
                  <a:srgbClr val="0070C0"/>
                </a:solidFill>
              </a:rPr>
              <a:t>выбора</a:t>
            </a:r>
            <a:r>
              <a:rPr lang="ru-RU" sz="1300" dirty="0" smtClean="0">
                <a:solidFill>
                  <a:schemeClr val="tx1"/>
                </a:solidFill>
              </a:rPr>
              <a:t> деятельности, партнера, средств и прочее);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построение образовательной деятельности на основе </a:t>
            </a:r>
            <a:r>
              <a:rPr lang="ru-RU" sz="1300" dirty="0" smtClean="0">
                <a:solidFill>
                  <a:srgbClr val="FF0000"/>
                </a:solidFill>
              </a:rPr>
              <a:t>взаимодействия взрослых с детьми</a:t>
            </a:r>
            <a:r>
              <a:rPr lang="ru-RU" sz="1300" dirty="0" smtClean="0">
                <a:solidFill>
                  <a:schemeClr val="tx1"/>
                </a:solidFill>
              </a:rPr>
              <a:t>, ориентированного </a:t>
            </a:r>
            <a:r>
              <a:rPr lang="ru-RU" sz="1300" dirty="0" smtClean="0">
                <a:solidFill>
                  <a:srgbClr val="0070C0"/>
                </a:solidFill>
              </a:rPr>
              <a:t>на интересы и возможности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совершенствование образовательной работы на основе результатов выявления </a:t>
            </a:r>
            <a:r>
              <a:rPr lang="ru-RU" sz="1300" dirty="0" smtClean="0">
                <a:solidFill>
                  <a:srgbClr val="0070C0"/>
                </a:solidFill>
              </a:rPr>
              <a:t>запросов </a:t>
            </a:r>
            <a:r>
              <a:rPr lang="ru-RU" sz="1300" dirty="0" smtClean="0">
                <a:solidFill>
                  <a:schemeClr val="tx1"/>
                </a:solidFill>
              </a:rPr>
              <a:t>родительского и профессионального сообщества;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взаимодействие с различными </a:t>
            </a:r>
            <a:r>
              <a:rPr lang="ru-RU" sz="1300" dirty="0" smtClean="0">
                <a:solidFill>
                  <a:srgbClr val="FF0000"/>
                </a:solidFill>
              </a:rPr>
              <a:t>социальными институтами</a:t>
            </a:r>
            <a:r>
              <a:rPr lang="ru-RU" sz="13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использование широких </a:t>
            </a:r>
            <a:r>
              <a:rPr lang="ru-RU" sz="1300" dirty="0" smtClean="0">
                <a:solidFill>
                  <a:srgbClr val="FF0000"/>
                </a:solidFill>
              </a:rPr>
              <a:t>возможностей социальной среды, социума;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tx1"/>
                </a:solidFill>
              </a:rPr>
              <a:t>оказание ранней коррекционной помощи детям с ООП и др.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rgbClr val="FF0000"/>
              </a:solidFill>
            </a:endParaRPr>
          </a:p>
          <a:p>
            <a:r>
              <a:rPr lang="ru-RU" sz="900" b="1" dirty="0">
                <a:solidFill>
                  <a:srgbClr val="FF0000"/>
                </a:solidFill>
              </a:rPr>
              <a:t>     (п. </a:t>
            </a:r>
            <a:r>
              <a:rPr lang="ru-RU" sz="900" b="1" dirty="0" smtClean="0">
                <a:solidFill>
                  <a:srgbClr val="FF0000"/>
                </a:solidFill>
              </a:rPr>
              <a:t>31)</a:t>
            </a:r>
            <a:endParaRPr lang="ru-RU" sz="9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chemeClr val="tx1"/>
                </a:solidFill>
              </a:rPr>
              <a:t>(п.32)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среды:</a:t>
            </a: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31.3. Федеральная программа </a:t>
            </a:r>
            <a:r>
              <a:rPr lang="ru-RU" sz="1200" dirty="0" smtClean="0">
                <a:solidFill>
                  <a:srgbClr val="FF0000"/>
                </a:solidFill>
              </a:rPr>
              <a:t>не выдвигает жестких требований </a:t>
            </a:r>
            <a:r>
              <a:rPr lang="ru-RU" sz="1200" dirty="0" smtClean="0">
                <a:solidFill>
                  <a:schemeClr val="tx1"/>
                </a:solidFill>
              </a:rPr>
              <a:t>к организации РППС и оставляет за ДОО </a:t>
            </a:r>
            <a:r>
              <a:rPr lang="ru-RU" sz="1200" dirty="0" smtClean="0">
                <a:solidFill>
                  <a:srgbClr val="0070C0"/>
                </a:solidFill>
              </a:rPr>
              <a:t>право самостоятельного проектирования </a:t>
            </a:r>
            <a:r>
              <a:rPr lang="ru-RU" sz="1200" dirty="0" smtClean="0">
                <a:solidFill>
                  <a:schemeClr val="tx1"/>
                </a:solidFill>
              </a:rPr>
              <a:t>РППС.</a:t>
            </a: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b="1" dirty="0" smtClean="0">
                <a:solidFill>
                  <a:schemeClr val="tx1"/>
                </a:solidFill>
              </a:rPr>
              <a:t>    </a:t>
            </a:r>
            <a:r>
              <a:rPr lang="ru-RU" sz="1200" dirty="0" smtClean="0">
                <a:solidFill>
                  <a:schemeClr val="tx1"/>
                </a:solidFill>
              </a:rPr>
              <a:t>31.1. РППС рассматривается как часть образовательной среды и фактор, </a:t>
            </a:r>
            <a:r>
              <a:rPr lang="ru-RU" sz="1200" dirty="0" smtClean="0">
                <a:solidFill>
                  <a:srgbClr val="FF0000"/>
                </a:solidFill>
              </a:rPr>
              <a:t>обогащающий развитие </a:t>
            </a:r>
            <a:r>
              <a:rPr lang="ru-RU" sz="1200" dirty="0" smtClean="0">
                <a:solidFill>
                  <a:schemeClr val="tx1"/>
                </a:solidFill>
              </a:rPr>
              <a:t>детей.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chemeClr val="tx1"/>
                </a:solidFill>
              </a:rPr>
              <a:t>31.2 РППС включает организованное </a:t>
            </a:r>
            <a:r>
              <a:rPr lang="ru-RU" sz="1200" dirty="0" smtClean="0">
                <a:solidFill>
                  <a:srgbClr val="FF0000"/>
                </a:solidFill>
              </a:rPr>
              <a:t>пространство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31.2. РППС включает организованное </a:t>
            </a:r>
            <a:r>
              <a:rPr lang="ru-RU" sz="1200" dirty="0" smtClean="0">
                <a:solidFill>
                  <a:srgbClr val="FF0000"/>
                </a:solidFill>
              </a:rPr>
              <a:t>материалы, оборудование, электронные образовательные ресурсы и средства </a:t>
            </a:r>
            <a:r>
              <a:rPr lang="ru-RU" sz="1200" b="1" dirty="0" smtClean="0">
                <a:solidFill>
                  <a:schemeClr val="tx1"/>
                </a:solidFill>
              </a:rPr>
              <a:t>обучения и воспитания</a:t>
            </a:r>
            <a:r>
              <a:rPr lang="ru-RU" sz="1200" dirty="0" smtClean="0">
                <a:solidFill>
                  <a:schemeClr val="tx1"/>
                </a:solidFill>
              </a:rPr>
              <a:t>, охраны и укрепления здоровья детей дошкольного возраста, материалы для организации </a:t>
            </a:r>
            <a:r>
              <a:rPr lang="ru-RU" sz="1200" dirty="0" smtClean="0">
                <a:solidFill>
                  <a:srgbClr val="0070C0"/>
                </a:solidFill>
              </a:rPr>
              <a:t>самостоятельной творческой деятельности детей</a:t>
            </a: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31.1 РППС ДОО выступает основой для разнообразной, разносторонне развивающей, содержательной и привлекательной для каждого ребёнка </a:t>
            </a:r>
            <a:r>
              <a:rPr lang="ru-RU" sz="1200" dirty="0" smtClean="0">
                <a:solidFill>
                  <a:srgbClr val="FF0000"/>
                </a:solidFill>
              </a:rPr>
              <a:t>деятельности !!!</a:t>
            </a: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 31.8 РППС ДОО должна обеспечивать возможность реализации разных видов индивидуальной и коллективной деятельности: игровой, коммуникативной, познавательно-исследовательской, двигательной, продуктивной и прочее. </a:t>
            </a:r>
          </a:p>
          <a:p>
            <a:pPr marL="171450" indent="-171450" algn="just"/>
            <a:r>
              <a:rPr lang="ru-RU" sz="1200" b="1" dirty="0" smtClean="0">
                <a:solidFill>
                  <a:srgbClr val="FF0000"/>
                </a:solidFill>
              </a:rPr>
              <a:t>!!!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rgbClr val="FF0000"/>
                </a:solidFill>
              </a:rPr>
              <a:t>возраст, задачи и содержание ОП, принципы по ФГОС ДО, возможности коррекции, безопасность и надежность…</a:t>
            </a: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62832" y="564899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856100" y="1933996"/>
            <a:ext cx="2225310" cy="2314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местные этнопсихологические, </a:t>
            </a:r>
            <a:r>
              <a:rPr lang="ru-RU" sz="1000" dirty="0" err="1" smtClean="0">
                <a:solidFill>
                  <a:schemeClr val="tx1"/>
                </a:solidFill>
              </a:rPr>
              <a:t>социокультурные</a:t>
            </a:r>
            <a:r>
              <a:rPr lang="ru-RU" sz="1000" dirty="0" smtClean="0">
                <a:solidFill>
                  <a:schemeClr val="tx1"/>
                </a:solidFill>
              </a:rPr>
              <a:t>, культурно-исторические и природно-климатические условия, в которых находится ДОО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п.31.5.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8171609" y="2062120"/>
            <a:ext cx="2299485" cy="2314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возможности семей, участников сетевого взаимодействия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п.31.5.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6611192" y="2217217"/>
            <a:ext cx="2209125" cy="21686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территория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 ДОО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07781" y="2273862"/>
            <a:ext cx="2063468" cy="18935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000" dirty="0" smtClean="0">
              <a:solidFill>
                <a:schemeClr val="tx1"/>
              </a:solidFill>
            </a:endParaRP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специализированные технологические, административные и иные помещения ДОО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п.31.2</a:t>
            </a:r>
          </a:p>
          <a:p>
            <a:pPr algn="r"/>
            <a:r>
              <a:rPr lang="ru-RU" sz="1000" dirty="0" err="1" smtClean="0">
                <a:solidFill>
                  <a:schemeClr val="tx1"/>
                </a:solidFill>
              </a:rPr>
              <a:t>кванториумы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</a:rPr>
              <a:t>мультстудии</a:t>
            </a:r>
            <a:endParaRPr lang="ru-RU" sz="1000" dirty="0" smtClean="0">
              <a:solidFill>
                <a:schemeClr val="tx1"/>
              </a:solidFill>
            </a:endParaRPr>
          </a:p>
          <a:p>
            <a:pPr algn="r"/>
            <a:r>
              <a:rPr lang="ru-RU" sz="1000" dirty="0" smtClean="0">
                <a:solidFill>
                  <a:schemeClr val="tx1"/>
                </a:solidFill>
              </a:rPr>
              <a:t>п.31.12</a:t>
            </a:r>
          </a:p>
          <a:p>
            <a:pPr algn="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4499172" y="2500440"/>
            <a:ext cx="1577946" cy="15374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групповые комнаты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rgbClr val="FF0000"/>
                </a:solidFill>
              </a:rPr>
              <a:t>(п.32)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Материально- техническое обеспечение, обеспеченность методическими материалами и средствами обучения и воспитания</a:t>
            </a:r>
          </a:p>
          <a:p>
            <a:pPr marL="171450" indent="-171450" algn="ctr"/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8556" y="41924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33840" y="1675051"/>
            <a:ext cx="7072440" cy="5664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выполнение ДОО требований </a:t>
            </a:r>
            <a:r>
              <a:rPr lang="ru-RU" sz="1000" dirty="0" smtClean="0">
                <a:solidFill>
                  <a:srgbClr val="FF0000"/>
                </a:solidFill>
              </a:rPr>
              <a:t>пожарной безопасности и </a:t>
            </a:r>
            <a:r>
              <a:rPr lang="ru-RU" sz="1000" dirty="0" err="1" smtClean="0">
                <a:solidFill>
                  <a:srgbClr val="FF0000"/>
                </a:solidFill>
              </a:rPr>
              <a:t>электробезопасности</a:t>
            </a:r>
            <a:endParaRPr lang="ru-RU" sz="1000" dirty="0" smtClean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41933" y="2290047"/>
            <a:ext cx="7056255" cy="5421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выполнение ДОО требований </a:t>
            </a:r>
            <a:r>
              <a:rPr lang="ru-RU" sz="1050" dirty="0" smtClean="0">
                <a:solidFill>
                  <a:srgbClr val="FF0000"/>
                </a:solidFill>
              </a:rPr>
              <a:t>по охране здоровья обучающихся и охране труда работников ДОО</a:t>
            </a:r>
            <a:r>
              <a:rPr lang="ru-RU" sz="1050" dirty="0" smtClean="0"/>
              <a:t>;</a:t>
            </a:r>
            <a:endParaRPr lang="ru-RU" sz="105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9565" y="2895600"/>
            <a:ext cx="7031978" cy="17006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 smtClean="0">
              <a:solidFill>
                <a:schemeClr val="tx1"/>
              </a:solidFill>
            </a:endParaRPr>
          </a:p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выполнение ДОО требований </a:t>
            </a:r>
            <a:r>
              <a:rPr lang="ru-RU" sz="1050" dirty="0" smtClean="0">
                <a:solidFill>
                  <a:srgbClr val="FF0000"/>
                </a:solidFill>
              </a:rPr>
              <a:t>санитарно-эпидемиологических правил и гигиенических нормативов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к условиям размещения организаций, осуществляющих образовательную деятельность;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оборудованию и содержанию территории;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помещениям, их оборудованию и содержанию;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естественному и искусственному освещению помещений;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отоплению и вентиляции;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водоснабжению и канализации;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организации питания;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медицинскому обеспечению;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приему детей в организации, осуществляющих образовательную деятельность;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организации режима дня;</a:t>
            </a:r>
          </a:p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организации физического воспитания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58117" y="4685286"/>
            <a:ext cx="6991517" cy="655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</a:rPr>
              <a:t>возможность для </a:t>
            </a:r>
            <a:r>
              <a:rPr lang="ru-RU" sz="1050" dirty="0" smtClean="0">
                <a:solidFill>
                  <a:srgbClr val="FF0000"/>
                </a:solidFill>
              </a:rPr>
              <a:t>беспрепятственного доступа </a:t>
            </a:r>
            <a:r>
              <a:rPr lang="ru-RU" sz="1050" dirty="0" smtClean="0">
                <a:solidFill>
                  <a:schemeClr val="tx1"/>
                </a:solidFill>
              </a:rPr>
              <a:t>обучающихся с ОВЗ, в том числе детей-инвалидов к объектам инфраструктуры ДОО</a:t>
            </a: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9135" y="5602386"/>
            <a:ext cx="6991517" cy="6042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dirty="0" smtClean="0">
                <a:solidFill>
                  <a:schemeClr val="tx1"/>
                </a:solidFill>
              </a:rPr>
              <a:t>возможность </a:t>
            </a:r>
            <a:r>
              <a:rPr lang="ru-RU" sz="1050" dirty="0" smtClean="0">
                <a:solidFill>
                  <a:srgbClr val="FF0000"/>
                </a:solidFill>
              </a:rPr>
              <a:t>достижения обучающимися планируемых результатов </a:t>
            </a:r>
            <a:r>
              <a:rPr lang="ru-RU" sz="1050" dirty="0" smtClean="0">
                <a:solidFill>
                  <a:schemeClr val="tx1"/>
                </a:solidFill>
              </a:rPr>
              <a:t>освоения Федеральной программы;</a:t>
            </a:r>
            <a:endParaRPr lang="ru-RU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rgbClr val="FF0000"/>
                </a:solidFill>
              </a:rPr>
              <a:t>(п.32)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Материально- техническое обеспечение, обеспеченность методическими материалами и средствами обучения и воспитания</a:t>
            </a:r>
          </a:p>
          <a:p>
            <a:pPr marL="171450" indent="-171450" algn="just"/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dirty="0" smtClean="0">
                <a:solidFill>
                  <a:schemeClr val="tx1"/>
                </a:solidFill>
              </a:rPr>
              <a:t>   32.4. ДОО должна иметь необходимое </a:t>
            </a:r>
            <a:r>
              <a:rPr lang="ru-RU" dirty="0" smtClean="0">
                <a:solidFill>
                  <a:srgbClr val="FF0000"/>
                </a:solidFill>
              </a:rPr>
              <a:t>оснащение и оборудование </a:t>
            </a:r>
            <a:r>
              <a:rPr lang="ru-RU" dirty="0" smtClean="0">
                <a:solidFill>
                  <a:schemeClr val="tx1"/>
                </a:solidFill>
              </a:rPr>
              <a:t>для всех видов воспитательной и образовательной деятельности обучающихся (в том числе детей с ОВЗ и детей-инвалидов), </a:t>
            </a:r>
            <a:r>
              <a:rPr lang="ru-RU" dirty="0" smtClean="0">
                <a:solidFill>
                  <a:srgbClr val="FF0000"/>
                </a:solidFill>
              </a:rPr>
              <a:t>педагогической, административной и хозяйственной деятельности:</a:t>
            </a:r>
          </a:p>
          <a:p>
            <a:pPr marL="171450" indent="-171450" algn="just"/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1) помещения для занятий и проектов, обеспечивающие образование детей через игру, общение, познавательно-исследовательскую деятельность и другие формы активности ребёнка с участием взрослых и других детей;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2) оснащение РППС, включающей средства обучения и воспитания, подобранные в соответствии с возрастными и индивидуальными особенностями детей дошкольного возраста, содержания Федеральной программы;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3) мебель, техническое оборудование, спортивный и хозяйственный инвентарь, инвентарь для художественного, театрального, музыкального творчества, музыкальные инструменты;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4) административные помещения, методический кабинет;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5) помещения для занятий специалистов (учитель-логопед, учитель-дефектолог, педагог-психолог);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6) помещения, обеспечивающие охрану и укрепление физического и психологического здоровья, в том числе медицинский кабинет;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7) оформленная территория и оборудованные участки для прогулки ДОО.</a:t>
            </a: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800" b="1" dirty="0" smtClean="0">
                <a:solidFill>
                  <a:schemeClr val="tx1"/>
                </a:solidFill>
              </a:rPr>
              <a:t>  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8556" y="41924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665541" y="1335186"/>
            <a:ext cx="359834" cy="3172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rgbClr val="FF0000"/>
                </a:solidFill>
              </a:rPr>
              <a:t>(п.32)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Материально- техническое обеспечение, обеспеченность методическими материалами и средствами обучения и воспитания</a:t>
            </a:r>
          </a:p>
          <a:p>
            <a:pPr marL="171450" indent="-171450" algn="just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  </a:t>
            </a:r>
            <a:r>
              <a:rPr lang="ru-RU" sz="1200" dirty="0" smtClean="0">
                <a:solidFill>
                  <a:schemeClr val="tx1"/>
                </a:solidFill>
              </a:rPr>
              <a:t>32.6. В зависимости от возможностей, ДОО может создать условия для материально-технического </a:t>
            </a:r>
            <a:r>
              <a:rPr lang="ru-RU" sz="1200" dirty="0" smtClean="0">
                <a:solidFill>
                  <a:srgbClr val="FF0000"/>
                </a:solidFill>
              </a:rPr>
              <a:t>оснащения дополнительных помещений</a:t>
            </a:r>
            <a:r>
              <a:rPr lang="ru-RU" sz="1200" dirty="0" smtClean="0">
                <a:solidFill>
                  <a:schemeClr val="tx1"/>
                </a:solidFill>
              </a:rPr>
              <a:t>: детских библиотек и видеотек, </a:t>
            </a:r>
            <a:r>
              <a:rPr lang="ru-RU" sz="1200" dirty="0" err="1" smtClean="0">
                <a:solidFill>
                  <a:schemeClr val="tx1"/>
                </a:solidFill>
              </a:rPr>
              <a:t>компьютерно-игровых</a:t>
            </a:r>
            <a:r>
              <a:rPr lang="ru-RU" sz="1200" dirty="0" smtClean="0">
                <a:solidFill>
                  <a:schemeClr val="tx1"/>
                </a:solidFill>
              </a:rPr>
              <a:t> комплексов, </a:t>
            </a:r>
            <a:r>
              <a:rPr lang="ru-RU" sz="1200" dirty="0" err="1" smtClean="0">
                <a:solidFill>
                  <a:schemeClr val="tx1"/>
                </a:solidFill>
              </a:rPr>
              <a:t>дизайн-студий</a:t>
            </a:r>
            <a:r>
              <a:rPr lang="ru-RU" sz="1200" dirty="0" smtClean="0">
                <a:solidFill>
                  <a:schemeClr val="tx1"/>
                </a:solidFill>
              </a:rPr>
              <a:t>, и театральных студий, мастерских, </a:t>
            </a:r>
            <a:r>
              <a:rPr lang="ru-RU" sz="1200" dirty="0" err="1" smtClean="0">
                <a:solidFill>
                  <a:schemeClr val="tx1"/>
                </a:solidFill>
              </a:rPr>
              <a:t>мультстудий</a:t>
            </a:r>
            <a:r>
              <a:rPr lang="ru-RU" sz="1200" dirty="0" smtClean="0">
                <a:solidFill>
                  <a:schemeClr val="tx1"/>
                </a:solidFill>
              </a:rPr>
              <a:t> и </a:t>
            </a:r>
            <a:r>
              <a:rPr lang="ru-RU" sz="1200" dirty="0" err="1" smtClean="0">
                <a:solidFill>
                  <a:schemeClr val="tx1"/>
                </a:solidFill>
              </a:rPr>
              <a:t>кванториумов</a:t>
            </a:r>
            <a:r>
              <a:rPr lang="ru-RU" sz="1200" dirty="0" smtClean="0">
                <a:solidFill>
                  <a:schemeClr val="tx1"/>
                </a:solidFill>
              </a:rPr>
              <a:t>, игротек, зимних садов, аудиовизуальных и компьютерных комплексов, экологических троп на территории ДОО, музеев, тренажерных залов, </a:t>
            </a:r>
            <a:r>
              <a:rPr lang="ru-RU" sz="1200" dirty="0" err="1" smtClean="0">
                <a:solidFill>
                  <a:schemeClr val="tx1"/>
                </a:solidFill>
              </a:rPr>
              <a:t>фито-баров</a:t>
            </a:r>
            <a:r>
              <a:rPr lang="ru-RU" sz="1200" dirty="0" smtClean="0">
                <a:solidFill>
                  <a:schemeClr val="tx1"/>
                </a:solidFill>
              </a:rPr>
              <a:t>, саун и соляных пещер и других, позволяющих расширить образовательное пространство.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32.7. Федеральная программа предусматривает </a:t>
            </a:r>
            <a:r>
              <a:rPr lang="ru-RU" sz="1200" dirty="0" smtClean="0">
                <a:solidFill>
                  <a:srgbClr val="FF0000"/>
                </a:solidFill>
              </a:rPr>
              <a:t>необходимость в специальном оснащении и оборудовании</a:t>
            </a:r>
            <a:r>
              <a:rPr lang="ru-RU" sz="1200" dirty="0" smtClean="0">
                <a:solidFill>
                  <a:schemeClr val="tx1"/>
                </a:solidFill>
              </a:rPr>
              <a:t> для организации образовательного процесса с детьми с ОВЗ и детьми-инвалидами.</a:t>
            </a: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32.8. Федеральной программой предусмотрено также использование ДОО</a:t>
            </a:r>
            <a:r>
              <a:rPr lang="ru-RU" sz="1200" dirty="0" smtClean="0">
                <a:solidFill>
                  <a:srgbClr val="FF0000"/>
                </a:solidFill>
              </a:rPr>
              <a:t> обновляемых образовательных ресурсов</a:t>
            </a:r>
            <a:r>
              <a:rPr lang="ru-RU" sz="1200" dirty="0" smtClean="0">
                <a:solidFill>
                  <a:schemeClr val="tx1"/>
                </a:solidFill>
              </a:rPr>
              <a:t>, в том числе расходных материалов, подписки на актуализацию периодических и электронных ресурсов, методическую литературу, техническое и </a:t>
            </a:r>
            <a:r>
              <a:rPr lang="ru-RU" sz="1200" dirty="0" err="1" smtClean="0">
                <a:solidFill>
                  <a:schemeClr val="tx1"/>
                </a:solidFill>
              </a:rPr>
              <a:t>мультимедийное</a:t>
            </a:r>
            <a:r>
              <a:rPr lang="ru-RU" sz="1200" dirty="0" smtClean="0">
                <a:solidFill>
                  <a:schemeClr val="tx1"/>
                </a:solidFill>
              </a:rPr>
              <a:t> сопровождение деятельности средств обучения и воспитания, спортивного, музыкального, оздоровительного оборудования, услуг связи, в том числе информационно-телекоммуникационной сети Интернет.</a:t>
            </a:r>
          </a:p>
          <a:p>
            <a:pPr marL="171450" indent="-171450" algn="just"/>
            <a:endParaRPr lang="ru-RU" sz="105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050" b="1" dirty="0" smtClean="0">
                <a:solidFill>
                  <a:schemeClr val="tx1"/>
                </a:solidFill>
              </a:rPr>
              <a:t>   </a:t>
            </a:r>
            <a:endParaRPr lang="ru-RU" sz="1050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8556" y="41924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60344" y="1432291"/>
            <a:ext cx="359834" cy="3172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124365" y="692441"/>
            <a:ext cx="369454" cy="5883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ФГОС ДО  и ФОП ДО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14098" y="698825"/>
            <a:ext cx="1446359" cy="58773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Психолого-педагогические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30)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Особенности организации развивающей предметно-пространственной среды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(п. </a:t>
            </a:r>
            <a:r>
              <a:rPr lang="ru-RU" sz="900" b="1" dirty="0" smtClean="0">
                <a:solidFill>
                  <a:schemeClr val="tx1"/>
                </a:solidFill>
              </a:rPr>
              <a:t>31)</a:t>
            </a:r>
            <a:endParaRPr lang="ru-RU" sz="9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rgbClr val="FF0000"/>
                </a:solidFill>
              </a:rPr>
              <a:t>Материально-техническое обеспечение Программы </a:t>
            </a:r>
            <a:r>
              <a:rPr lang="ru-RU" sz="900" b="1" dirty="0" smtClean="0">
                <a:solidFill>
                  <a:srgbClr val="FF0000"/>
                </a:solidFill>
              </a:rPr>
              <a:t>(п.32)</a:t>
            </a:r>
            <a:endParaRPr lang="ru-RU" sz="900" b="1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перечень литературных, музыкальных, художественных, анимационных произведений для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dirty="0">
                <a:solidFill>
                  <a:schemeClr val="tx1"/>
                </a:solidFill>
              </a:rPr>
              <a:t>     </a:t>
            </a:r>
            <a:r>
              <a:rPr lang="ru-RU" sz="900" b="1" dirty="0">
                <a:solidFill>
                  <a:schemeClr val="tx1"/>
                </a:solidFill>
              </a:rPr>
              <a:t>(п. </a:t>
            </a:r>
            <a:r>
              <a:rPr lang="ru-RU" sz="900" b="1" dirty="0" smtClean="0">
                <a:solidFill>
                  <a:schemeClr val="tx1"/>
                </a:solidFill>
              </a:rPr>
              <a:t>33)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Кадровые условия реализации Программы</a:t>
            </a:r>
            <a:endParaRPr lang="ru-RU" sz="900" dirty="0">
              <a:solidFill>
                <a:schemeClr val="tx1"/>
              </a:solidFill>
            </a:endParaRPr>
          </a:p>
          <a:p>
            <a:r>
              <a:rPr lang="ru-RU" sz="900" b="1" dirty="0">
                <a:solidFill>
                  <a:schemeClr val="tx1"/>
                </a:solidFill>
              </a:rPr>
              <a:t>     (</a:t>
            </a:r>
            <a:r>
              <a:rPr lang="ru-RU" sz="900" b="1" dirty="0" smtClean="0">
                <a:solidFill>
                  <a:schemeClr val="tx1"/>
                </a:solidFill>
              </a:rPr>
              <a:t>п.34)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Примерный режим и порядок дня в дошкольных группах </a:t>
            </a:r>
            <a:r>
              <a:rPr lang="ru-RU" sz="900" b="1" dirty="0" smtClean="0">
                <a:solidFill>
                  <a:schemeClr val="tx1"/>
                </a:solidFill>
              </a:rPr>
              <a:t>(п.35)</a:t>
            </a:r>
            <a:endParaRPr lang="ru-RU" sz="9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>
                <a:solidFill>
                  <a:schemeClr val="tx1"/>
                </a:solidFill>
              </a:rPr>
              <a:t>Федеральный календарный план воспитательной работы </a:t>
            </a:r>
            <a:r>
              <a:rPr lang="ru-RU" sz="900" b="1" dirty="0">
                <a:solidFill>
                  <a:schemeClr val="tx1"/>
                </a:solidFill>
              </a:rPr>
              <a:t>(</a:t>
            </a:r>
            <a:r>
              <a:rPr lang="ru-RU" sz="900" b="1" dirty="0" smtClean="0">
                <a:solidFill>
                  <a:schemeClr val="tx1"/>
                </a:solidFill>
              </a:rPr>
              <a:t>п.36)</a:t>
            </a:r>
            <a:endParaRPr lang="ru-RU" sz="9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3123" y="698825"/>
            <a:ext cx="303278" cy="58773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I</a:t>
            </a:r>
            <a:r>
              <a:rPr lang="en-US" sz="1100" b="1" dirty="0" smtClean="0">
                <a:solidFill>
                  <a:schemeClr val="tx1"/>
                </a:solidFill>
              </a:rPr>
              <a:t>I</a:t>
            </a:r>
            <a:r>
              <a:rPr lang="ru-RU" sz="1100" b="1" dirty="0" smtClean="0">
                <a:solidFill>
                  <a:schemeClr val="tx1"/>
                </a:solidFill>
              </a:rPr>
              <a:t>. Организационный </a:t>
            </a:r>
            <a:r>
              <a:rPr lang="ru-RU" sz="1100" b="1" dirty="0">
                <a:solidFill>
                  <a:schemeClr val="tx1"/>
                </a:solidFill>
              </a:rPr>
              <a:t>раздел 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2373151" y="1163659"/>
            <a:ext cx="480291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60522" y="550259"/>
            <a:ext cx="7469883" cy="6058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en-US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en-US" sz="1800" b="1" dirty="0">
              <a:solidFill>
                <a:schemeClr val="tx1"/>
              </a:solidFill>
            </a:endParaRPr>
          </a:p>
          <a:p>
            <a:pPr marL="171450" indent="-171450" algn="ctr"/>
            <a:endParaRPr lang="en-US" sz="1800" b="1" dirty="0" smtClean="0">
              <a:solidFill>
                <a:schemeClr val="tx1"/>
              </a:solidFill>
            </a:endParaRPr>
          </a:p>
          <a:p>
            <a:pPr marL="171450" indent="-171450" algn="ctr"/>
            <a:r>
              <a:rPr lang="ru-RU" sz="1800" b="1" dirty="0" smtClean="0">
                <a:solidFill>
                  <a:schemeClr val="tx1"/>
                </a:solidFill>
              </a:rPr>
              <a:t>Материально- техническое обеспечение, обеспеченность методическими материалами и средствами обучения и воспитания</a:t>
            </a: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en-US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dirty="0" smtClean="0">
                <a:solidFill>
                  <a:schemeClr val="tx1"/>
                </a:solidFill>
              </a:rPr>
              <a:t>32.5. Программа оставляет за ДОО </a:t>
            </a:r>
            <a:r>
              <a:rPr lang="ru-RU" dirty="0" smtClean="0">
                <a:solidFill>
                  <a:srgbClr val="0070C0"/>
                </a:solidFill>
              </a:rPr>
              <a:t>право самостоятельного подбора разновидности необходимых средств обучения, оборудования, материалов</a:t>
            </a:r>
            <a:r>
              <a:rPr lang="ru-RU" dirty="0" smtClean="0">
                <a:solidFill>
                  <a:schemeClr val="tx1"/>
                </a:solidFill>
              </a:rPr>
              <a:t>, исходя из особенностей реализации образовательной программы</a:t>
            </a:r>
            <a:endParaRPr lang="ru-RU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b="1" dirty="0" smtClean="0">
                <a:solidFill>
                  <a:schemeClr val="tx1"/>
                </a:solidFill>
              </a:rPr>
              <a:t>   </a:t>
            </a: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dirty="0" smtClean="0">
                <a:solidFill>
                  <a:schemeClr val="tx1"/>
                </a:solidFill>
              </a:rPr>
              <a:t>   </a:t>
            </a:r>
          </a:p>
          <a:p>
            <a:pPr marL="171450" indent="-171450" algn="just"/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dirty="0" smtClean="0">
                <a:solidFill>
                  <a:schemeClr val="tx1"/>
                </a:solidFill>
              </a:rPr>
              <a:t>32.10. </a:t>
            </a:r>
            <a:r>
              <a:rPr lang="ru-RU" dirty="0" smtClean="0">
                <a:solidFill>
                  <a:srgbClr val="FF0000"/>
                </a:solidFill>
              </a:rPr>
              <a:t>Инфраструктурный лист </a:t>
            </a:r>
            <a:r>
              <a:rPr lang="ru-RU" dirty="0" smtClean="0">
                <a:solidFill>
                  <a:schemeClr val="tx1"/>
                </a:solidFill>
              </a:rPr>
              <a:t>конкретной ДОО составляется по результатам мониторинга её материально-технической базы: анализа образовательных потребностей обучающихся, кадрового потенциала, реализуемой Программы и других составляющих (с использованием данных цифрового сервиса по эксплуатации инфраструктуры) в целях обновления содержания и повышения качества ДО.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r>
              <a:rPr lang="ru-RU" sz="1200" dirty="0" smtClean="0">
                <a:solidFill>
                  <a:schemeClr val="tx1"/>
                </a:solidFill>
              </a:rPr>
              <a:t>    </a:t>
            </a: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000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rgbClr val="0070C0"/>
              </a:solidFill>
            </a:endParaRPr>
          </a:p>
          <a:p>
            <a:pPr marL="171450" indent="-171450" algn="just"/>
            <a:endParaRPr lang="ru-RU" sz="12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171450" indent="-171450" algn="ctr"/>
            <a:endParaRPr lang="ru-RU" sz="18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/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marL="171450" indent="-171450" algn="just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38556" y="419243"/>
            <a:ext cx="1263860" cy="471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ОП ДО</a:t>
            </a:r>
            <a:endParaRPr lang="ru-RU" sz="1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560344" y="1432291"/>
            <a:ext cx="359834" cy="31721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9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2650</Words>
  <Application>Microsoft Office PowerPoint</Application>
  <PresentationFormat>Широкоэкранный</PresentationFormat>
  <Paragraphs>1263</Paragraphs>
  <Slides>28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Times New Roman</vt:lpstr>
      <vt:lpstr>Calibri</vt:lpstr>
      <vt:lpstr>Anton</vt:lpstr>
      <vt:lpstr>PT Sans</vt:lpstr>
      <vt:lpstr>Тема Office</vt:lpstr>
      <vt:lpstr>Организационный раздел ОП ДОО. Материально-техническое обеспечение реализации ОП в ДОО. Составление инфраструктурного листа.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gauge</cp:lastModifiedBy>
  <cp:revision>1562</cp:revision>
  <dcterms:modified xsi:type="dcterms:W3CDTF">2023-06-25T15:21:04Z</dcterms:modified>
</cp:coreProperties>
</file>