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33"/>
  </p:notesMasterIdLst>
  <p:sldIdLst>
    <p:sldId id="257" r:id="rId2"/>
    <p:sldId id="258" r:id="rId3"/>
    <p:sldId id="260" r:id="rId4"/>
    <p:sldId id="261" r:id="rId5"/>
    <p:sldId id="263" r:id="rId6"/>
    <p:sldId id="337" r:id="rId7"/>
    <p:sldId id="338" r:id="rId8"/>
    <p:sldId id="339" r:id="rId9"/>
    <p:sldId id="336" r:id="rId10"/>
    <p:sldId id="264" r:id="rId11"/>
    <p:sldId id="272" r:id="rId12"/>
    <p:sldId id="273" r:id="rId13"/>
    <p:sldId id="289" r:id="rId14"/>
    <p:sldId id="282" r:id="rId15"/>
    <p:sldId id="290" r:id="rId16"/>
    <p:sldId id="292" r:id="rId17"/>
    <p:sldId id="293" r:id="rId18"/>
    <p:sldId id="270" r:id="rId19"/>
    <p:sldId id="294" r:id="rId20"/>
    <p:sldId id="299" r:id="rId21"/>
    <p:sldId id="312" r:id="rId22"/>
    <p:sldId id="324" r:id="rId23"/>
    <p:sldId id="298" r:id="rId24"/>
    <p:sldId id="333" r:id="rId25"/>
    <p:sldId id="296" r:id="rId26"/>
    <p:sldId id="323" r:id="rId27"/>
    <p:sldId id="303" r:id="rId28"/>
    <p:sldId id="304" r:id="rId29"/>
    <p:sldId id="306" r:id="rId30"/>
    <p:sldId id="308" r:id="rId31"/>
    <p:sldId id="297" r:id="rId32"/>
  </p:sldIdLst>
  <p:sldSz cx="12192000" cy="6858000"/>
  <p:notesSz cx="6858000" cy="9144000"/>
  <p:embeddedFontLst>
    <p:embeddedFont>
      <p:font typeface="Anton" charset="0"/>
      <p:regular r:id="rId34"/>
    </p:embeddedFont>
    <p:embeddedFont>
      <p:font typeface="Times New Roman CYR" pitchFamily="18" charset="0"/>
      <p:regular r:id="rId35"/>
      <p:bold r:id="rId36"/>
      <p:italic r:id="rId37"/>
      <p:bold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PT Sans" charset="-52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755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-1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34812b34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134812b34c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g134812b34c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20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3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21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25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3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2281186" y="457200"/>
            <a:ext cx="372177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nto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6189044" y="995363"/>
            <a:ext cx="565723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2"/>
          </p:nvPr>
        </p:nvSpPr>
        <p:spPr>
          <a:xfrm>
            <a:off x="2281186" y="2057400"/>
            <a:ext cx="372177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dt" idx="10"/>
          </p:nvPr>
        </p:nvSpPr>
        <p:spPr>
          <a:xfrm>
            <a:off x="2281186" y="6356350"/>
            <a:ext cx="1300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ftr" idx="11"/>
          </p:nvPr>
        </p:nvSpPr>
        <p:spPr>
          <a:xfrm>
            <a:off x="428483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91030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2117558" y="1709738"/>
            <a:ext cx="99332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nto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2117558" y="4589463"/>
            <a:ext cx="993327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2117558" y="6356350"/>
            <a:ext cx="14638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436866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93076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2233061" y="1825625"/>
            <a:ext cx="46048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2"/>
          </p:nvPr>
        </p:nvSpPr>
        <p:spPr>
          <a:xfrm>
            <a:off x="7201301" y="1825625"/>
            <a:ext cx="47532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2233060" y="6356350"/>
            <a:ext cx="1348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433898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92113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2579570" y="365125"/>
            <a:ext cx="87758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nton"/>
              <a:buNone/>
              <a:defRPr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2579568" y="1681163"/>
            <a:ext cx="39050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2579570" y="2505075"/>
            <a:ext cx="39050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6920564" y="1681163"/>
            <a:ext cx="443482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6920564" y="2505075"/>
            <a:ext cx="443482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dt" idx="10"/>
          </p:nvPr>
        </p:nvSpPr>
        <p:spPr>
          <a:xfrm>
            <a:off x="2579568" y="6356350"/>
            <a:ext cx="10018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2175308" y="6356350"/>
            <a:ext cx="14060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2300438" y="6356350"/>
            <a:ext cx="1280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4969303" y="-207532"/>
            <a:ext cx="4351338" cy="841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2117558" y="6356350"/>
            <a:ext cx="14638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 rot="5400000">
            <a:off x="2520924" y="125387"/>
            <a:ext cx="5811838" cy="629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2281186" y="6356350"/>
            <a:ext cx="1300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00BC-E976-4B90-86FE-EB95546919B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61F-4D6F-4453-991F-110AABCE70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4493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nton"/>
              <a:buNone/>
              <a:defRPr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936146" y="1825625"/>
            <a:ext cx="84176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135746" y="6356350"/>
            <a:ext cx="14456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0"/>
            <a:ext cx="1988191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264" y="531314"/>
            <a:ext cx="1765662" cy="99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5565" y="553461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5565" y="581127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35565" y="5989532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5564" y="6207310"/>
            <a:ext cx="97455" cy="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"/>
          <p:cNvSpPr txBox="1"/>
          <p:nvPr/>
        </p:nvSpPr>
        <p:spPr>
          <a:xfrm>
            <a:off x="322086" y="5454759"/>
            <a:ext cx="1647208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CEF0FF"/>
                </a:solidFill>
                <a:latin typeface="PT Sans"/>
                <a:ea typeface="PT Sans"/>
                <a:cs typeface="PT Sans"/>
                <a:sym typeface="PT Sans"/>
              </a:rPr>
              <a:t>197136, Санкт-Петербург, Чкаловский пр., 25а лит.А.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>
              <a:solidFill>
                <a:srgbClr val="CEF0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Пн-Пт с 09:00 до 17:00, без обеда</a:t>
            </a:r>
            <a:b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rgbClr val="CEF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+7 (812) 372-52-96 учебно-методический центр</a:t>
            </a:r>
            <a:r>
              <a:rPr lang="ru-RU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office@loiro.ru / uio@loiro.ru </a:t>
            </a:r>
            <a:endParaRPr sz="8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1"/>
          <p:cNvPicPr preferRelativeResize="0"/>
          <p:nvPr/>
        </p:nvPicPr>
        <p:blipFill rotWithShape="1">
          <a:blip r:embed="rId16">
            <a:alphaModFix amt="35000"/>
          </a:blip>
          <a:srcRect r="72040" b="36940"/>
          <a:stretch/>
        </p:blipFill>
        <p:spPr>
          <a:xfrm>
            <a:off x="-147555" y="202131"/>
            <a:ext cx="2136809" cy="518239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 txBox="1"/>
          <p:nvPr/>
        </p:nvSpPr>
        <p:spPr>
          <a:xfrm>
            <a:off x="142875" y="1643063"/>
            <a:ext cx="172402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Ленинградский областной институт развития образования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142875" y="1528444"/>
            <a:ext cx="1701800" cy="4571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70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document/redirect/400274954/100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3"/>
          <p:cNvSpPr txBox="1">
            <a:spLocks noGrp="1"/>
          </p:cNvSpPr>
          <p:nvPr>
            <p:ph type="title"/>
          </p:nvPr>
        </p:nvSpPr>
        <p:spPr>
          <a:xfrm>
            <a:off x="2604654" y="1630218"/>
            <a:ext cx="901469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ru-RU" b="1" dirty="0"/>
              <a:t>Особенности разработки и реализации ОП ДОО в соответствии с ФГОС ДО и ФОП </a:t>
            </a:r>
            <a:r>
              <a:rPr lang="ru-RU" b="1" dirty="0" smtClean="0"/>
              <a:t>ДО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b="1" dirty="0"/>
          </a:p>
        </p:txBody>
      </p:sp>
      <p:sp>
        <p:nvSpPr>
          <p:cNvPr id="5" name="Google Shape;450;p62"/>
          <p:cNvSpPr txBox="1">
            <a:spLocks/>
          </p:cNvSpPr>
          <p:nvPr/>
        </p:nvSpPr>
        <p:spPr>
          <a:xfrm>
            <a:off x="6872345" y="4327317"/>
            <a:ext cx="506831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Никитина Светлана Владимировна</a:t>
            </a:r>
            <a:r>
              <a:rPr lang="ru-RU" sz="1800" dirty="0" smtClean="0"/>
              <a:t>, </a:t>
            </a:r>
            <a:r>
              <a:rPr lang="ru-RU" sz="1800" dirty="0" err="1" smtClean="0"/>
              <a:t>к.п.н</a:t>
            </a:r>
            <a:r>
              <a:rPr lang="ru-RU" sz="1800" dirty="0" smtClean="0"/>
              <a:t>., доцент, заведующий кафедрой дошкольного образования ГАОУ ДПО «ЛОИРО»</a:t>
            </a:r>
          </a:p>
          <a:p>
            <a:pPr marL="0" indent="0" algn="ctr">
              <a:spcBef>
                <a:spcPts val="0"/>
              </a:spcBef>
              <a:buSzPts val="2400"/>
              <a:buFont typeface="Arial"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3819" y="78863"/>
            <a:ext cx="4432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Что меняется в целях и задачах?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29547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rgbClr val="FF0000"/>
                </a:solidFill>
              </a:rPr>
              <a:t>цели</a:t>
            </a:r>
            <a:r>
              <a:rPr lang="ru-RU" sz="1100" dirty="0">
                <a:solidFill>
                  <a:srgbClr val="FF0000"/>
                </a:solidFill>
              </a:rPr>
              <a:t>, </a:t>
            </a:r>
            <a:r>
              <a:rPr lang="ru-RU" sz="1100" dirty="0" smtClean="0">
                <a:solidFill>
                  <a:srgbClr val="FF0000"/>
                </a:solidFill>
              </a:rPr>
              <a:t>российские ценности, задачи, принципы</a:t>
            </a:r>
          </a:p>
          <a:p>
            <a:r>
              <a:rPr lang="ru-RU" sz="1100" b="1" dirty="0" smtClean="0">
                <a:solidFill>
                  <a:schemeClr val="tx1"/>
                </a:solidFill>
              </a:rPr>
              <a:t>(п.14)</a:t>
            </a: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планируемые результаты освоения Федеральной </a:t>
            </a:r>
            <a:r>
              <a:rPr lang="ru-RU" sz="1100" dirty="0" smtClean="0">
                <a:solidFill>
                  <a:schemeClr val="tx1"/>
                </a:solidFill>
              </a:rPr>
              <a:t>программы</a:t>
            </a: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описание подходов к педагогической диагностике достижений планируемых </a:t>
            </a:r>
            <a:r>
              <a:rPr lang="ru-RU" sz="1100" dirty="0" smtClean="0">
                <a:solidFill>
                  <a:schemeClr val="tx1"/>
                </a:solidFill>
              </a:rPr>
              <a:t>результатов</a:t>
            </a: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>
                <a:solidFill>
                  <a:schemeClr val="tx1"/>
                </a:solidFill>
              </a:rPr>
              <a:t>. Целевой 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82928" y="850234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77275" y="698825"/>
            <a:ext cx="7593052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endParaRPr lang="ru-RU" sz="1600" b="1" dirty="0">
              <a:solidFill>
                <a:schemeClr val="tx1"/>
              </a:solidFill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endParaRPr lang="ru-RU" sz="1600" b="1" dirty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Цель:</a:t>
            </a:r>
            <a:r>
              <a:rPr lang="ru-RU" sz="1600" dirty="0" smtClean="0">
                <a:solidFill>
                  <a:schemeClr val="tx1"/>
                </a:solidFill>
              </a:rPr>
              <a:t> разностороннее </a:t>
            </a:r>
            <a:r>
              <a:rPr lang="ru-RU" sz="1600" dirty="0">
                <a:solidFill>
                  <a:schemeClr val="tx1"/>
                </a:solidFill>
              </a:rPr>
              <a:t>развитие ребёнка в период дошкольного детства с учётом возрастных и индивидуальных особенностей на основе духовно-нравственных </a:t>
            </a:r>
            <a:r>
              <a:rPr lang="ru-RU" sz="1600" b="1" dirty="0">
                <a:solidFill>
                  <a:srgbClr val="FF0000"/>
                </a:solidFill>
              </a:rPr>
              <a:t>ценностей</a:t>
            </a:r>
            <a:r>
              <a:rPr lang="ru-RU" sz="1600" dirty="0">
                <a:solidFill>
                  <a:schemeClr val="tx1"/>
                </a:solidFill>
              </a:rPr>
              <a:t> российского народа, исторических и национально-культурных традиций.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Не только задачи, но </a:t>
            </a:r>
            <a:r>
              <a:rPr lang="ru-RU" sz="1600" b="1" dirty="0">
                <a:solidFill>
                  <a:schemeClr val="tx1"/>
                </a:solidFill>
              </a:rPr>
              <a:t>ценности</a:t>
            </a:r>
            <a:r>
              <a:rPr lang="ru-RU" sz="1600" dirty="0">
                <a:solidFill>
                  <a:schemeClr val="tx1"/>
                </a:solidFill>
              </a:rPr>
              <a:t> (это новый элемент ФОП ДО)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Задачи:</a:t>
            </a:r>
            <a:r>
              <a:rPr lang="ru-RU" sz="1600" dirty="0" smtClean="0">
                <a:solidFill>
                  <a:schemeClr val="tx1"/>
                </a:solidFill>
              </a:rPr>
              <a:t> приобщение </a:t>
            </a:r>
            <a:r>
              <a:rPr lang="ru-RU" sz="1600" dirty="0">
                <a:solidFill>
                  <a:schemeClr val="tx1"/>
                </a:solidFill>
              </a:rPr>
              <a:t>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</a:t>
            </a:r>
            <a:r>
              <a:rPr lang="ru-RU" sz="1600" dirty="0" smtClean="0">
                <a:solidFill>
                  <a:srgbClr val="FF0000"/>
                </a:solidFill>
              </a:rPr>
              <a:t>коллективизм</a:t>
            </a:r>
            <a:r>
              <a:rPr lang="ru-RU" sz="1600" dirty="0">
                <a:solidFill>
                  <a:srgbClr val="FF0000"/>
                </a:solidFill>
              </a:rPr>
              <a:t>,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историческая память</a:t>
            </a:r>
            <a:r>
              <a:rPr lang="ru-RU" sz="1600" dirty="0" smtClean="0">
                <a:solidFill>
                  <a:schemeClr val="tx1"/>
                </a:solidFill>
              </a:rPr>
              <a:t>, единство </a:t>
            </a:r>
            <a:r>
              <a:rPr lang="ru-RU" sz="1600" dirty="0">
                <a:solidFill>
                  <a:schemeClr val="tx1"/>
                </a:solidFill>
              </a:rPr>
              <a:t>народов </a:t>
            </a:r>
            <a:r>
              <a:rPr lang="ru-RU" sz="1600" dirty="0" smtClean="0">
                <a:solidFill>
                  <a:schemeClr val="tx1"/>
                </a:solidFill>
              </a:rPr>
              <a:t>России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и др.;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создание условий для формирования </a:t>
            </a:r>
            <a:r>
              <a:rPr lang="ru-RU" sz="1600" dirty="0">
                <a:solidFill>
                  <a:srgbClr val="FF0000"/>
                </a:solidFill>
              </a:rPr>
              <a:t>ценностного отношения </a:t>
            </a:r>
            <a:r>
              <a:rPr lang="ru-RU" sz="1600" dirty="0">
                <a:solidFill>
                  <a:schemeClr val="tx1"/>
                </a:solidFill>
              </a:rPr>
              <a:t>к окружающему миру, становления опыта действий и поступков </a:t>
            </a:r>
            <a:r>
              <a:rPr lang="ru-RU" sz="1600" dirty="0">
                <a:solidFill>
                  <a:srgbClr val="FF0000"/>
                </a:solidFill>
              </a:rPr>
              <a:t>на основе осмысления </a:t>
            </a:r>
            <a:r>
              <a:rPr lang="ru-RU" sz="1600" dirty="0" smtClean="0">
                <a:solidFill>
                  <a:srgbClr val="FF0000"/>
                </a:solidFill>
              </a:rPr>
              <a:t>ценностей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«Историческое просвещение дошкольников на доступном уровне – еще одно важное направление развития ДО»</a:t>
            </a:r>
            <a:endParaRPr lang="ru-RU" sz="12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Принципы</a:t>
            </a:r>
            <a:r>
              <a:rPr lang="ru-RU" sz="1600" dirty="0" smtClean="0">
                <a:solidFill>
                  <a:schemeClr val="tx1"/>
                </a:solidFill>
              </a:rPr>
              <a:t>, установленные ФГОС ДО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Новый принцип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признание ребёнка полноценным участником (субъектом) образовательных отношений </a:t>
            </a:r>
            <a:endParaRPr lang="ru-RU" sz="1600" b="1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05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03617" y="571283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4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3819" y="78863"/>
            <a:ext cx="6494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Планируемые результаты только как в ФОП ДО?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29547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цели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smtClean="0">
                <a:solidFill>
                  <a:schemeClr val="tx1"/>
                </a:solidFill>
              </a:rPr>
              <a:t>российские ценности, задачи, принципы</a:t>
            </a: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pPr algn="just"/>
            <a:r>
              <a:rPr lang="ru-RU" sz="1100" dirty="0">
                <a:solidFill>
                  <a:srgbClr val="FF0000"/>
                </a:solidFill>
              </a:rPr>
              <a:t>планируемые результаты освоения Федеральной </a:t>
            </a:r>
            <a:r>
              <a:rPr lang="ru-RU" sz="1100" dirty="0" smtClean="0">
                <a:solidFill>
                  <a:srgbClr val="FF0000"/>
                </a:solidFill>
              </a:rPr>
              <a:t>программы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(П.15)</a:t>
            </a:r>
            <a:endParaRPr lang="ru-RU" sz="1100" b="1" dirty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описание подходов к педагогической диагностике достижений планируемых </a:t>
            </a:r>
            <a:r>
              <a:rPr lang="ru-RU" sz="1100" dirty="0" smtClean="0">
                <a:solidFill>
                  <a:schemeClr val="tx1"/>
                </a:solidFill>
              </a:rPr>
              <a:t>результатов</a:t>
            </a: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>
                <a:solidFill>
                  <a:schemeClr val="tx1"/>
                </a:solidFill>
              </a:rPr>
              <a:t>. Целевой 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82928" y="850234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77275" y="698825"/>
            <a:ext cx="7593052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Планируемые </a:t>
            </a:r>
            <a:r>
              <a:rPr lang="ru-RU" sz="1800" b="1" dirty="0">
                <a:solidFill>
                  <a:schemeClr val="tx1"/>
                </a:solidFill>
              </a:rPr>
              <a:t>результаты </a:t>
            </a:r>
            <a:r>
              <a:rPr lang="ru-RU" sz="1800" dirty="0" smtClean="0">
                <a:solidFill>
                  <a:schemeClr val="tx1"/>
                </a:solidFill>
              </a:rPr>
              <a:t>– возрастные </a:t>
            </a:r>
            <a:r>
              <a:rPr lang="ru-RU" sz="1800" dirty="0">
                <a:solidFill>
                  <a:schemeClr val="tx1"/>
                </a:solidFill>
              </a:rPr>
              <a:t>характеристики </a:t>
            </a:r>
            <a:r>
              <a:rPr lang="ru-RU" sz="1800" dirty="0" smtClean="0">
                <a:solidFill>
                  <a:schemeClr val="tx1"/>
                </a:solidFill>
              </a:rPr>
              <a:t>возможных </a:t>
            </a:r>
            <a:r>
              <a:rPr lang="ru-RU" sz="1800" dirty="0">
                <a:solidFill>
                  <a:schemeClr val="tx1"/>
                </a:solidFill>
              </a:rPr>
              <a:t>достижений ребёнка дошкольного возраста на разных возрастных этапах и к завершению </a:t>
            </a:r>
            <a:r>
              <a:rPr lang="ru-RU" sz="1800" dirty="0" smtClean="0">
                <a:solidFill>
                  <a:schemeClr val="tx1"/>
                </a:solidFill>
              </a:rPr>
              <a:t>ДО: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младенческий (первое и второе полугодия жизни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ранний </a:t>
            </a:r>
            <a:r>
              <a:rPr lang="ru-RU" sz="1800" dirty="0">
                <a:solidFill>
                  <a:schemeClr val="tx1"/>
                </a:solidFill>
              </a:rPr>
              <a:t>(от одного года до трех лет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и </a:t>
            </a:r>
            <a:r>
              <a:rPr lang="ru-RU" sz="1800" dirty="0">
                <a:solidFill>
                  <a:schemeClr val="tx1"/>
                </a:solidFill>
              </a:rPr>
              <a:t>дошкольный возраст (от трех до семи лет</a:t>
            </a:r>
            <a:r>
              <a:rPr lang="ru-RU" sz="1800" dirty="0" smtClean="0">
                <a:solidFill>
                  <a:schemeClr val="tx1"/>
                </a:solidFill>
              </a:rPr>
              <a:t>).</a:t>
            </a:r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1" dirty="0" smtClean="0">
                <a:solidFill>
                  <a:srgbClr val="FF0000"/>
                </a:solidFill>
              </a:rPr>
              <a:t>!!! обязательны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и должны быть </a:t>
            </a:r>
            <a:r>
              <a:rPr lang="ru-RU" sz="1800" b="1" dirty="0">
                <a:solidFill>
                  <a:srgbClr val="FF0000"/>
                </a:solidFill>
              </a:rPr>
              <a:t>не ниже</a:t>
            </a:r>
            <a:r>
              <a:rPr lang="ru-RU" sz="1800" dirty="0">
                <a:solidFill>
                  <a:schemeClr val="tx1"/>
                </a:solidFill>
              </a:rPr>
              <a:t>, чем   в ФОП </a:t>
            </a:r>
            <a:r>
              <a:rPr lang="ru-RU" sz="1800" dirty="0" smtClean="0">
                <a:solidFill>
                  <a:schemeClr val="tx1"/>
                </a:solidFill>
              </a:rPr>
              <a:t>ДО</a:t>
            </a: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в </a:t>
            </a:r>
            <a:r>
              <a:rPr lang="ru-RU" sz="1800" dirty="0" smtClean="0">
                <a:solidFill>
                  <a:schemeClr val="tx1"/>
                </a:solidFill>
              </a:rPr>
              <a:t>младенческом ( к 1 году) </a:t>
            </a:r>
            <a:r>
              <a:rPr lang="ru-RU" sz="1800" dirty="0">
                <a:solidFill>
                  <a:schemeClr val="tx1"/>
                </a:solidFill>
              </a:rPr>
              <a:t>и РВ </a:t>
            </a:r>
            <a:r>
              <a:rPr lang="ru-RU" sz="1800" dirty="0" smtClean="0">
                <a:solidFill>
                  <a:schemeClr val="tx1"/>
                </a:solidFill>
              </a:rPr>
              <a:t>( к № годам) – </a:t>
            </a:r>
            <a:r>
              <a:rPr lang="ru-RU" sz="1800" dirty="0">
                <a:solidFill>
                  <a:schemeClr val="tx1"/>
                </a:solidFill>
              </a:rPr>
              <a:t>условный характер</a:t>
            </a:r>
          </a:p>
          <a:p>
            <a:pPr marL="171450" indent="-171450" algn="just"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различия в степени выраженности возрастных характеристик </a:t>
            </a:r>
            <a:r>
              <a:rPr lang="ru-RU" sz="1800" b="1" dirty="0">
                <a:solidFill>
                  <a:srgbClr val="FF0000"/>
                </a:solidFill>
              </a:rPr>
              <a:t>не должны </a:t>
            </a:r>
            <a:r>
              <a:rPr lang="ru-RU" sz="1800" dirty="0">
                <a:solidFill>
                  <a:schemeClr val="tx1"/>
                </a:solidFill>
              </a:rPr>
              <a:t>трактоваться как трудности в освоении ОП и не подразумевают включения в соответствующую целевую группу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05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03617" y="571283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3528" y="171173"/>
            <a:ext cx="10298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Нужно ли проводить педагогическую диагностику планируемых результатов?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29547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цели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smtClean="0">
                <a:solidFill>
                  <a:schemeClr val="tx1"/>
                </a:solidFill>
              </a:rPr>
              <a:t>российские ценности, задачи, принципы</a:t>
            </a: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планируемые результаты освоения Федеральной </a:t>
            </a:r>
            <a:r>
              <a:rPr lang="ru-RU" sz="1100" dirty="0" smtClean="0">
                <a:solidFill>
                  <a:schemeClr val="tx1"/>
                </a:solidFill>
              </a:rPr>
              <a:t>программы</a:t>
            </a: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r>
              <a:rPr lang="ru-RU" sz="1100" dirty="0">
                <a:solidFill>
                  <a:srgbClr val="FF0000"/>
                </a:solidFill>
              </a:rPr>
              <a:t>описание подходов к педагогической диагностике достижений планируемых </a:t>
            </a:r>
            <a:r>
              <a:rPr lang="ru-RU" sz="1100" dirty="0" smtClean="0">
                <a:solidFill>
                  <a:srgbClr val="FF0000"/>
                </a:solidFill>
              </a:rPr>
              <a:t>результатов</a:t>
            </a:r>
          </a:p>
          <a:p>
            <a:pPr algn="just"/>
            <a:r>
              <a:rPr lang="ru-RU" sz="1100" b="1" dirty="0">
                <a:solidFill>
                  <a:schemeClr val="tx1"/>
                </a:solidFill>
              </a:rPr>
              <a:t>(п.16)</a:t>
            </a:r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>
                <a:solidFill>
                  <a:schemeClr val="tx1"/>
                </a:solidFill>
              </a:rPr>
              <a:t>. Целевой 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82928" y="850234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77274" y="680066"/>
            <a:ext cx="7593052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endParaRPr lang="ru-RU" sz="1600" b="1" dirty="0">
              <a:solidFill>
                <a:schemeClr val="tx1"/>
              </a:solidFill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endParaRPr lang="ru-RU" sz="1600" b="1" dirty="0">
              <a:solidFill>
                <a:schemeClr val="tx1"/>
              </a:solidFill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endParaRPr lang="ru-RU" sz="1600" b="1" dirty="0">
              <a:solidFill>
                <a:schemeClr val="tx1"/>
              </a:solidFill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Педагогическая диагностика достижения планируемых результатов </a:t>
            </a:r>
            <a:r>
              <a:rPr lang="ru-RU" sz="1600" dirty="0" smtClean="0">
                <a:solidFill>
                  <a:schemeClr val="tx1"/>
                </a:solidFill>
              </a:rPr>
              <a:t>направлена на изучение </a:t>
            </a:r>
            <a:r>
              <a:rPr lang="ru-RU" sz="1600" dirty="0" err="1" smtClean="0">
                <a:solidFill>
                  <a:schemeClr val="tx1"/>
                </a:solidFill>
              </a:rPr>
              <a:t>деятельностных</a:t>
            </a:r>
            <a:r>
              <a:rPr lang="ru-RU" sz="1600" dirty="0" smtClean="0">
                <a:solidFill>
                  <a:schemeClr val="tx1"/>
                </a:solidFill>
              </a:rPr>
              <a:t> умений ребёнка, его интересов, предпочтений, склонностей, личностных особенностей, способов взаимодействия со взрослыми и сверстниками.</a:t>
            </a:r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Педагогическая диагностика </a:t>
            </a:r>
            <a:r>
              <a:rPr lang="ru-RU" sz="1600" b="1" dirty="0" smtClean="0">
                <a:solidFill>
                  <a:srgbClr val="0070C0"/>
                </a:solidFill>
              </a:rPr>
              <a:t>не является обязательной </a:t>
            </a:r>
            <a:r>
              <a:rPr lang="ru-RU" sz="1600" dirty="0" smtClean="0">
                <a:solidFill>
                  <a:schemeClr val="tx1"/>
                </a:solidFill>
              </a:rPr>
              <a:t>процедурой 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- решение о ее проведении, периодичности ДОО </a:t>
            </a:r>
            <a:r>
              <a:rPr lang="ru-RU" sz="1600" dirty="0" smtClean="0">
                <a:solidFill>
                  <a:schemeClr val="tx1"/>
                </a:solidFill>
              </a:rPr>
              <a:t>принимает самостоятельно</a:t>
            </a:r>
            <a:endParaRPr lang="ru-RU" sz="16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проведение </a:t>
            </a:r>
            <a:r>
              <a:rPr lang="ru-RU" sz="1600" b="1" dirty="0">
                <a:solidFill>
                  <a:srgbClr val="0070C0"/>
                </a:solidFill>
              </a:rPr>
              <a:t>только для оценки индивидуального развития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в </a:t>
            </a:r>
            <a:r>
              <a:rPr lang="ru-RU" sz="1600" dirty="0">
                <a:solidFill>
                  <a:schemeClr val="tx1"/>
                </a:solidFill>
              </a:rPr>
              <a:t>рамках </a:t>
            </a:r>
            <a:r>
              <a:rPr lang="ru-RU" sz="1600" b="1" dirty="0">
                <a:solidFill>
                  <a:srgbClr val="FF0000"/>
                </a:solidFill>
              </a:rPr>
              <a:t>требований ФГОС </a:t>
            </a:r>
            <a:r>
              <a:rPr lang="ru-RU" sz="1600" b="1" dirty="0" smtClean="0">
                <a:solidFill>
                  <a:srgbClr val="FF0000"/>
                </a:solidFill>
              </a:rPr>
              <a:t>ДО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(для индивидуализации </a:t>
            </a:r>
            <a:r>
              <a:rPr lang="ru-RU" dirty="0">
                <a:solidFill>
                  <a:schemeClr val="tx1"/>
                </a:solidFill>
              </a:rPr>
              <a:t>образования (в том числе поддержки ребёнка, построения его образовательной траектории или профессиональной коррекции особенностей его развития</a:t>
            </a:r>
            <a:r>
              <a:rPr lang="ru-RU" dirty="0" smtClean="0">
                <a:solidFill>
                  <a:schemeClr val="tx1"/>
                </a:solidFill>
              </a:rPr>
              <a:t>) и оптимизации </a:t>
            </a:r>
            <a:r>
              <a:rPr lang="ru-RU" dirty="0">
                <a:solidFill>
                  <a:schemeClr val="tx1"/>
                </a:solidFill>
              </a:rPr>
              <a:t>работы с группой детей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Педагогическая диагностика индивидуального развития детей проводится педагогом </a:t>
            </a:r>
            <a:r>
              <a:rPr lang="ru-RU" sz="1600" b="1" dirty="0">
                <a:solidFill>
                  <a:srgbClr val="0070C0"/>
                </a:solidFill>
              </a:rPr>
              <a:t>в произвольной форме </a:t>
            </a:r>
            <a:r>
              <a:rPr lang="ru-RU" sz="1600" b="1" dirty="0">
                <a:solidFill>
                  <a:srgbClr val="FF0000"/>
                </a:solidFill>
              </a:rPr>
              <a:t>на основе </a:t>
            </a:r>
            <a:r>
              <a:rPr lang="ru-RU" sz="1600" b="1" dirty="0" err="1">
                <a:solidFill>
                  <a:srgbClr val="FF0000"/>
                </a:solidFill>
              </a:rPr>
              <a:t>малоформализованных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диагностических методов: </a:t>
            </a:r>
            <a:r>
              <a:rPr lang="ru-RU" sz="1600" u="sng" dirty="0">
                <a:solidFill>
                  <a:schemeClr val="tx1"/>
                </a:solidFill>
              </a:rPr>
              <a:t>наблюдения,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u="sng" dirty="0">
                <a:solidFill>
                  <a:schemeClr val="tx1"/>
                </a:solidFill>
              </a:rPr>
              <a:t>свободных бесед </a:t>
            </a:r>
            <a:r>
              <a:rPr lang="ru-RU" sz="1600" dirty="0">
                <a:solidFill>
                  <a:schemeClr val="tx1"/>
                </a:solidFill>
              </a:rPr>
              <a:t>с детьми, </a:t>
            </a:r>
            <a:r>
              <a:rPr lang="ru-RU" sz="1600" u="sng" dirty="0">
                <a:solidFill>
                  <a:schemeClr val="tx1"/>
                </a:solidFill>
              </a:rPr>
              <a:t>анализа продуктов детской деятельности </a:t>
            </a:r>
            <a:r>
              <a:rPr lang="ru-RU" sz="1600" dirty="0">
                <a:solidFill>
                  <a:schemeClr val="tx1"/>
                </a:solidFill>
              </a:rPr>
              <a:t>(рисунков, работ по лепке, аппликации, построек, поделок и тому подобное), </a:t>
            </a:r>
            <a:r>
              <a:rPr lang="ru-RU" sz="1600" u="sng" dirty="0">
                <a:solidFill>
                  <a:schemeClr val="tx1"/>
                </a:solidFill>
              </a:rPr>
              <a:t>специальных диагностических ситуаций</a:t>
            </a:r>
            <a:r>
              <a:rPr lang="ru-RU" sz="1600" dirty="0">
                <a:solidFill>
                  <a:schemeClr val="tx1"/>
                </a:solidFill>
              </a:rPr>
              <a:t>. При необходимости педагог может использовать специальные методики диагностики физического, коммуникативного, познавательного, речевого, художественно-эстетического развития.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05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03617" y="571283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5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9092" y="171173"/>
            <a:ext cx="5529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Содержание должно быть как в ФОП ДО?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FF0000"/>
                </a:solidFill>
              </a:rPr>
              <a:t>Задачи и </a:t>
            </a:r>
            <a:r>
              <a:rPr lang="ru-RU" sz="900" dirty="0" smtClean="0">
                <a:solidFill>
                  <a:srgbClr val="FF0000"/>
                </a:solidFill>
              </a:rPr>
              <a:t>содержание образования (обучения и воспитания) по образовательным областям </a:t>
            </a:r>
          </a:p>
          <a:p>
            <a:r>
              <a:rPr lang="ru-RU" sz="900" b="1" dirty="0" smtClean="0">
                <a:solidFill>
                  <a:srgbClr val="FF0000"/>
                </a:solidFill>
              </a:rPr>
              <a:t>     (п. 17-22)</a:t>
            </a:r>
            <a:endParaRPr lang="ru-RU" sz="9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Вариативные формы, способы, методы и средства реализации Федеральной программы</a:t>
            </a:r>
          </a:p>
          <a:p>
            <a:r>
              <a:rPr lang="ru-RU" sz="900" b="1" dirty="0" smtClean="0">
                <a:solidFill>
                  <a:schemeClr val="tx1"/>
                </a:solidFill>
              </a:rPr>
              <a:t>     (п. 23)</a:t>
            </a:r>
            <a:endParaRPr lang="ru-RU" sz="9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Особенности образовательной деятельности разных видов и культурных практик </a:t>
            </a:r>
            <a:r>
              <a:rPr lang="ru-RU" sz="900" b="1" dirty="0" smtClean="0">
                <a:solidFill>
                  <a:schemeClr val="tx1"/>
                </a:solidFill>
              </a:rPr>
              <a:t>(п.24)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Способы поддержки детской инициативы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     </a:t>
            </a:r>
            <a:r>
              <a:rPr lang="ru-RU" sz="900" b="1" dirty="0" smtClean="0">
                <a:solidFill>
                  <a:schemeClr val="tx1"/>
                </a:solidFill>
              </a:rPr>
              <a:t>(п. 25)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Особенности взаимодействия с семьями обучающихся</a:t>
            </a:r>
          </a:p>
          <a:p>
            <a:r>
              <a:rPr lang="ru-RU" sz="900" b="1" dirty="0" smtClean="0">
                <a:solidFill>
                  <a:schemeClr val="tx1"/>
                </a:solidFill>
              </a:rPr>
              <a:t>     (п.26)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Направления и задачи КРР </a:t>
            </a:r>
            <a:r>
              <a:rPr lang="ru-RU" sz="900" b="1" dirty="0" smtClean="0">
                <a:solidFill>
                  <a:schemeClr val="tx1"/>
                </a:solidFill>
              </a:rPr>
              <a:t>(п.27)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Содержание КРР </a:t>
            </a:r>
            <a:r>
              <a:rPr lang="ru-RU" sz="900" b="1" dirty="0" smtClean="0">
                <a:solidFill>
                  <a:schemeClr val="tx1"/>
                </a:solidFill>
              </a:rPr>
              <a:t>(п.28)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Федеральная рабочая программа воспитания </a:t>
            </a:r>
            <a:r>
              <a:rPr lang="ru-RU" sz="900" b="1" dirty="0" smtClean="0">
                <a:solidFill>
                  <a:schemeClr val="tx1"/>
                </a:solidFill>
              </a:rPr>
              <a:t>(п.29)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>
                <a:solidFill>
                  <a:schemeClr val="tx1"/>
                </a:solidFill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</a:rPr>
              <a:t>Содержательный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69129" y="1107033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28153" y="698825"/>
            <a:ext cx="7432938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             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!!! </a:t>
            </a:r>
            <a:r>
              <a:rPr lang="ru-RU" sz="1600" dirty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одержание </a:t>
            </a:r>
            <a:r>
              <a:rPr lang="ru-RU" sz="1600" b="1" dirty="0">
                <a:solidFill>
                  <a:srgbClr val="FF0000"/>
                </a:solidFill>
              </a:rPr>
              <a:t>обязательное и единое </a:t>
            </a:r>
            <a:r>
              <a:rPr lang="ru-RU" sz="1600" dirty="0">
                <a:solidFill>
                  <a:schemeClr val="tx1"/>
                </a:solidFill>
              </a:rPr>
              <a:t>для РФ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= суверенитет образовательной системы образования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!!! </a:t>
            </a:r>
            <a:r>
              <a:rPr lang="ru-RU" sz="1600" dirty="0" smtClean="0">
                <a:solidFill>
                  <a:schemeClr val="tx1"/>
                </a:solidFill>
              </a:rPr>
              <a:t>При реализации задач и содержания обеспечивается </a:t>
            </a:r>
            <a:r>
              <a:rPr lang="ru-RU" sz="1600" b="1" dirty="0" smtClean="0">
                <a:solidFill>
                  <a:srgbClr val="FF0000"/>
                </a:solidFill>
              </a:rPr>
              <a:t>интеграция воспитания и обучения </a:t>
            </a:r>
            <a:r>
              <a:rPr lang="ru-RU" sz="1600" dirty="0" smtClean="0">
                <a:solidFill>
                  <a:schemeClr val="tx1"/>
                </a:solidFill>
              </a:rPr>
              <a:t>в едином образовательном процессе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Более </a:t>
            </a:r>
            <a:r>
              <a:rPr lang="ru-RU" sz="1600" dirty="0">
                <a:solidFill>
                  <a:schemeClr val="tx1"/>
                </a:solidFill>
              </a:rPr>
              <a:t>конкретное и дифференцированное по возрастам описание воспитательных задач приводится в Программе воспитания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Каждая </a:t>
            </a:r>
            <a:r>
              <a:rPr lang="ru-RU" sz="1600" dirty="0">
                <a:solidFill>
                  <a:schemeClr val="tx1"/>
                </a:solidFill>
              </a:rPr>
              <a:t>область имеет </a:t>
            </a:r>
            <a:r>
              <a:rPr lang="ru-RU" sz="1600" b="1" dirty="0">
                <a:solidFill>
                  <a:srgbClr val="FF0000"/>
                </a:solidFill>
              </a:rPr>
              <a:t>структуру</a:t>
            </a:r>
          </a:p>
          <a:p>
            <a:pPr marL="171450" indent="-1714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содержание с года до 3 лет внутри не выделяется по направлениям, с 3 лет появляются разделы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Задачи и содержание образования (обучения и воспитания)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по образовательным областям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 в каждой возрастной группе детей в возрасте от двух месяцев до семи-восьми </a:t>
            </a:r>
            <a:r>
              <a:rPr lang="ru-RU" sz="1600" dirty="0" smtClean="0">
                <a:solidFill>
                  <a:schemeClr val="tx1"/>
                </a:solidFill>
              </a:rPr>
              <a:t>лет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«Не по возрастным группам, а по образовательным областям, что позволяет видеть динамику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(расширение содержания) </a:t>
            </a:r>
            <a:r>
              <a:rPr lang="ru-RU" sz="1200" dirty="0">
                <a:solidFill>
                  <a:schemeClr val="tx1"/>
                </a:solidFill>
              </a:rPr>
              <a:t>от возраста к возрасту».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2832" y="571283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7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424078"/>
            <a:ext cx="45720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3164462"/>
            <a:ext cx="4572000" cy="2667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46" y="126711"/>
            <a:ext cx="4572000" cy="2552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18" y="1609725"/>
            <a:ext cx="4572000" cy="2619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46" y="4229100"/>
            <a:ext cx="4572000" cy="2628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2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9092" y="171173"/>
            <a:ext cx="7547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Есть ли все-таки какая-нибудь вариативность в ФОП ДО?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Задачи и содержание образования (обучения и воспитания) по образовательным областям 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 17-22)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70C0"/>
                </a:solidFill>
              </a:rPr>
              <a:t>Вариативные формы, способы, методы и средства реализации Федеральной программы</a:t>
            </a:r>
          </a:p>
          <a:p>
            <a:r>
              <a:rPr lang="ru-RU" sz="900" b="1" dirty="0">
                <a:solidFill>
                  <a:srgbClr val="0070C0"/>
                </a:solidFill>
              </a:rPr>
              <a:t>     (п. 23)</a:t>
            </a:r>
            <a:endParaRPr lang="ru-RU" sz="900" dirty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Особенности образовательной деятельности разных видов и культурных практик </a:t>
            </a:r>
            <a:r>
              <a:rPr lang="ru-RU" sz="900" b="1" dirty="0">
                <a:solidFill>
                  <a:schemeClr val="tx1"/>
                </a:solidFill>
              </a:rPr>
              <a:t>(п.24)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Способы поддержки детской инициативы</a:t>
            </a:r>
          </a:p>
          <a:p>
            <a:r>
              <a:rPr lang="ru-RU" sz="900" dirty="0">
                <a:solidFill>
                  <a:schemeClr val="tx1"/>
                </a:solidFill>
              </a:rPr>
              <a:t>     </a:t>
            </a:r>
            <a:r>
              <a:rPr lang="ru-RU" sz="900" b="1" dirty="0">
                <a:solidFill>
                  <a:schemeClr val="tx1"/>
                </a:solidFill>
              </a:rPr>
              <a:t>(п. 25)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Особенности взаимодействия с семьями обучающихся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(п.26)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Направления и задачи КРР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п.27)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Содержание КРР </a:t>
            </a:r>
            <a:r>
              <a:rPr lang="ru-RU" sz="900" b="1" dirty="0">
                <a:solidFill>
                  <a:schemeClr val="tx1"/>
                </a:solidFill>
              </a:rPr>
              <a:t>(п.28)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Федеральная рабочая программа воспитания </a:t>
            </a:r>
            <a:r>
              <a:rPr lang="ru-RU" sz="1000" b="1" dirty="0">
                <a:solidFill>
                  <a:schemeClr val="tx1"/>
                </a:solidFill>
              </a:rPr>
              <a:t>(п.29)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>
                <a:solidFill>
                  <a:schemeClr val="tx1"/>
                </a:solidFill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</a:rPr>
              <a:t>Содержательный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28154" y="692441"/>
            <a:ext cx="7469883" cy="5883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/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Вариативные </a:t>
            </a:r>
            <a:r>
              <a:rPr lang="ru-RU" sz="1600" b="1" dirty="0">
                <a:solidFill>
                  <a:schemeClr val="tx1"/>
                </a:solidFill>
              </a:rPr>
              <a:t>формы, способы, методы и </a:t>
            </a:r>
            <a:r>
              <a:rPr lang="ru-RU" sz="1600" b="1" dirty="0" smtClean="0">
                <a:solidFill>
                  <a:schemeClr val="tx1"/>
                </a:solidFill>
              </a:rPr>
              <a:t>средства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b="1" u="sng" dirty="0" smtClean="0">
                <a:solidFill>
                  <a:srgbClr val="FF0000"/>
                </a:solidFill>
              </a:rPr>
              <a:t>!!! </a:t>
            </a:r>
            <a:r>
              <a:rPr lang="ru-RU" sz="1600" b="1" u="sng" dirty="0" smtClean="0">
                <a:solidFill>
                  <a:srgbClr val="0070C0"/>
                </a:solidFill>
              </a:rPr>
              <a:t>ДОО </a:t>
            </a:r>
            <a:r>
              <a:rPr lang="ru-RU" sz="1600" b="1" u="sng" dirty="0">
                <a:solidFill>
                  <a:srgbClr val="0070C0"/>
                </a:solidFill>
              </a:rPr>
              <a:t>сама определяет </a:t>
            </a:r>
            <a:r>
              <a:rPr lang="ru-RU" sz="1600" dirty="0">
                <a:solidFill>
                  <a:schemeClr val="tx1"/>
                </a:solidFill>
              </a:rPr>
              <a:t>формы, способы и средства реализации ОП </a:t>
            </a:r>
            <a:r>
              <a:rPr lang="ru-RU" sz="1200" dirty="0" smtClean="0">
                <a:solidFill>
                  <a:schemeClr val="tx1"/>
                </a:solidFill>
              </a:rPr>
              <a:t>«Цель </a:t>
            </a:r>
            <a:r>
              <a:rPr lang="ru-RU" sz="1200" dirty="0">
                <a:solidFill>
                  <a:schemeClr val="tx1"/>
                </a:solidFill>
              </a:rPr>
              <a:t>– сохранение лучших практик, педагогического опыта, которые приносили определенные </a:t>
            </a:r>
            <a:r>
              <a:rPr lang="ru-RU" sz="1200" dirty="0" smtClean="0">
                <a:solidFill>
                  <a:schemeClr val="tx1"/>
                </a:solidFill>
              </a:rPr>
              <a:t>результаты. Приветствуется сохранение практик, которые наработаны творческими педагогами»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Толкачева Г.Н.</a:t>
            </a:r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П. 23. Вариативные формы, способы, методы и средства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может быть </a:t>
            </a:r>
            <a:r>
              <a:rPr lang="ru-RU" sz="1600" dirty="0" smtClean="0">
                <a:solidFill>
                  <a:schemeClr val="tx1"/>
                </a:solidFill>
              </a:rPr>
              <a:t>в форме семейного образования (п.23.1)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может</a:t>
            </a:r>
            <a:r>
              <a:rPr lang="ru-RU" sz="1600" dirty="0" smtClean="0">
                <a:solidFill>
                  <a:schemeClr val="tx1"/>
                </a:solidFill>
              </a:rPr>
              <a:t> использовать сетевую форму реализации (п.23.2)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могут</a:t>
            </a:r>
            <a:r>
              <a:rPr lang="ru-RU" sz="1600" dirty="0" smtClean="0">
                <a:solidFill>
                  <a:schemeClr val="tx1"/>
                </a:solidFill>
              </a:rPr>
              <a:t> использоваться различные образовательные технологии (п.23.3)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м</a:t>
            </a:r>
            <a:r>
              <a:rPr lang="ru-RU" sz="1600" dirty="0" smtClean="0">
                <a:solidFill>
                  <a:srgbClr val="0070C0"/>
                </a:solidFill>
              </a:rPr>
              <a:t>огут</a:t>
            </a:r>
            <a:r>
              <a:rPr lang="ru-RU" sz="1600" dirty="0" smtClean="0">
                <a:solidFill>
                  <a:schemeClr val="tx1"/>
                </a:solidFill>
              </a:rPr>
              <a:t> использоваться различные формы реализации (п.23.4 – 23.5)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могут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использоваться различные методы (п.23.6)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могут</a:t>
            </a:r>
            <a:r>
              <a:rPr lang="ru-RU" sz="1600" dirty="0" smtClean="0">
                <a:solidFill>
                  <a:schemeClr val="tx1"/>
                </a:solidFill>
              </a:rPr>
              <a:t> использоваться различные средства (п.23.7 – 23.9)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b="1" u="sng" dirty="0" smtClean="0">
                <a:solidFill>
                  <a:srgbClr val="FF0000"/>
                </a:solidFill>
              </a:rPr>
              <a:t>!!!</a:t>
            </a:r>
            <a:r>
              <a:rPr lang="ru-RU" sz="1600" b="1" u="sng" dirty="0" smtClean="0">
                <a:solidFill>
                  <a:schemeClr val="tx1"/>
                </a:solidFill>
              </a:rPr>
              <a:t> </a:t>
            </a:r>
            <a:r>
              <a:rPr lang="ru-RU" sz="1600" b="1" u="sng" dirty="0">
                <a:solidFill>
                  <a:srgbClr val="FF0000"/>
                </a:solidFill>
              </a:rPr>
              <a:t>д</a:t>
            </a:r>
            <a:r>
              <a:rPr lang="ru-RU" sz="1600" b="1" u="sng" dirty="0" smtClean="0">
                <a:solidFill>
                  <a:srgbClr val="FF0000"/>
                </a:solidFill>
              </a:rPr>
              <a:t>олжны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признавать </a:t>
            </a:r>
            <a:r>
              <a:rPr lang="ru-RU" sz="1600" dirty="0">
                <a:solidFill>
                  <a:schemeClr val="tx1"/>
                </a:solidFill>
              </a:rPr>
              <a:t>приоритетной </a:t>
            </a:r>
            <a:r>
              <a:rPr lang="ru-RU" sz="1600" dirty="0" smtClean="0">
                <a:solidFill>
                  <a:srgbClr val="0070C0"/>
                </a:solidFill>
              </a:rPr>
              <a:t>субъективную позицию </a:t>
            </a:r>
            <a:r>
              <a:rPr lang="ru-RU" sz="1600" dirty="0">
                <a:solidFill>
                  <a:srgbClr val="0070C0"/>
                </a:solidFill>
              </a:rPr>
              <a:t>ребёнка </a:t>
            </a:r>
            <a:r>
              <a:rPr lang="ru-RU" sz="1600" dirty="0">
                <a:solidFill>
                  <a:schemeClr val="tx1"/>
                </a:solidFill>
              </a:rPr>
              <a:t>в образовательном </a:t>
            </a:r>
            <a:r>
              <a:rPr lang="ru-RU" sz="1600" dirty="0" smtClean="0">
                <a:solidFill>
                  <a:schemeClr val="tx1"/>
                </a:solidFill>
              </a:rPr>
              <a:t>процессе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(п.23.10)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учитываться субъектные проявления ребёнка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в деятельности: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интерес к миру и культуре; избирательное отношение к социокультурным объектам и разным видам деятельности; инициативность и желание заниматься той или иной деятельностью; самостоятельность в выборе и осуществлении деятельности; творчество в интерпретации объектов культуры и создании продуктов деятельности </a:t>
            </a:r>
            <a:r>
              <a:rPr lang="ru-RU" sz="1200" dirty="0">
                <a:solidFill>
                  <a:schemeClr val="tx1"/>
                </a:solidFill>
              </a:rPr>
              <a:t>(п.23.11) </a:t>
            </a:r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</a:endParaRPr>
          </a:p>
          <a:p>
            <a:endParaRPr lang="ru-RU" sz="1000" dirty="0" smtClean="0">
              <a:solidFill>
                <a:schemeClr val="tx1"/>
              </a:solidFill>
            </a:endParaRPr>
          </a:p>
          <a:p>
            <a:endParaRPr lang="ru-RU" sz="1000" dirty="0" smtClean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2832" y="564899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7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9092" y="171173"/>
            <a:ext cx="7547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Есть ли все-таки какая-нибудь вариативность в ФОП ДО?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Задачи и содержание образования (обучения и воспитания) по образовательным областям 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 17-22)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Вариативные формы, способы, методы и средства реализации Федеральной программы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 23)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FF0000"/>
                </a:solidFill>
              </a:rPr>
              <a:t>Особенности образовательной деятельности разных видов и культурных практик </a:t>
            </a:r>
            <a:r>
              <a:rPr lang="ru-RU" sz="900" b="1" dirty="0">
                <a:solidFill>
                  <a:srgbClr val="FF0000"/>
                </a:solidFill>
              </a:rPr>
              <a:t>(п.24)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Способы поддержки детской инициативы</a:t>
            </a:r>
          </a:p>
          <a:p>
            <a:r>
              <a:rPr lang="ru-RU" sz="900" dirty="0">
                <a:solidFill>
                  <a:schemeClr val="tx1"/>
                </a:solidFill>
              </a:rPr>
              <a:t>     </a:t>
            </a:r>
            <a:r>
              <a:rPr lang="ru-RU" sz="900" b="1" dirty="0">
                <a:solidFill>
                  <a:schemeClr val="tx1"/>
                </a:solidFill>
              </a:rPr>
              <a:t>(п. 25)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Особенности взаимодействия с семьями обучающихся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(п.26)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Направления и задачи КРР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п.27)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Содержание КРР </a:t>
            </a:r>
            <a:r>
              <a:rPr lang="ru-RU" sz="900" b="1" dirty="0">
                <a:solidFill>
                  <a:schemeClr val="tx1"/>
                </a:solidFill>
              </a:rPr>
              <a:t>(п.28)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Федеральная рабочая программа воспитания </a:t>
            </a:r>
            <a:r>
              <a:rPr lang="ru-RU" sz="1000" b="1" dirty="0">
                <a:solidFill>
                  <a:schemeClr val="tx1"/>
                </a:solidFill>
              </a:rPr>
              <a:t>(п.29)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>
                <a:solidFill>
                  <a:schemeClr val="tx1"/>
                </a:solidFill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</a:rPr>
              <a:t>Содержательный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28154" y="692441"/>
            <a:ext cx="7469883" cy="5883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Особенности </a:t>
            </a:r>
            <a:r>
              <a:rPr lang="ru-RU" sz="1600" b="1" dirty="0">
                <a:solidFill>
                  <a:schemeClr val="tx1"/>
                </a:solidFill>
              </a:rPr>
              <a:t>образовательной деятельности разных видов и культурных практик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u="sng" dirty="0" smtClean="0">
                <a:solidFill>
                  <a:srgbClr val="FF0000"/>
                </a:solidFill>
              </a:rPr>
              <a:t>!!!</a:t>
            </a:r>
            <a:r>
              <a:rPr lang="ru-RU" sz="1600" b="1" u="sng" dirty="0" smtClean="0">
                <a:solidFill>
                  <a:schemeClr val="tx1"/>
                </a:solidFill>
              </a:rPr>
              <a:t> </a:t>
            </a:r>
            <a:r>
              <a:rPr lang="ru-RU" sz="1600" b="1" u="sng" dirty="0" smtClean="0">
                <a:solidFill>
                  <a:srgbClr val="FF0000"/>
                </a:solidFill>
              </a:rPr>
              <a:t>Образовательная </a:t>
            </a:r>
            <a:r>
              <a:rPr lang="ru-RU" sz="1600" b="1" u="sng" dirty="0">
                <a:solidFill>
                  <a:srgbClr val="FF0000"/>
                </a:solidFill>
              </a:rPr>
              <a:t>деятельность в ДОО включает: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образовательную деятельность, осуществляемую в процессе организации различных видов детской деятельности;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образовательную деятельность, осуществляемую в ходе режимных процессов;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самостоятельную деятельность детей;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взаимодействие с семьями детей по реализации образовательной программы ДО.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u="sng" dirty="0" smtClean="0">
                <a:solidFill>
                  <a:srgbClr val="FF0000"/>
                </a:solidFill>
              </a:rPr>
              <a:t>!!!</a:t>
            </a:r>
            <a:r>
              <a:rPr lang="ru-RU" sz="1600" b="1" u="sng" dirty="0" smtClean="0">
                <a:solidFill>
                  <a:schemeClr val="tx1"/>
                </a:solidFill>
              </a:rPr>
              <a:t> </a:t>
            </a:r>
            <a:r>
              <a:rPr lang="ru-RU" sz="1600" b="1" u="sng" dirty="0" smtClean="0">
                <a:solidFill>
                  <a:srgbClr val="FF0000"/>
                </a:solidFill>
              </a:rPr>
              <a:t>Образовательная </a:t>
            </a:r>
            <a:r>
              <a:rPr lang="ru-RU" sz="1600" b="1" u="sng" dirty="0">
                <a:solidFill>
                  <a:srgbClr val="FF0000"/>
                </a:solidFill>
              </a:rPr>
              <a:t>деятельность организуется </a:t>
            </a:r>
            <a:r>
              <a:rPr lang="ru-RU" sz="1600" b="1" u="sng" dirty="0" smtClean="0">
                <a:solidFill>
                  <a:srgbClr val="FF0000"/>
                </a:solidFill>
              </a:rPr>
              <a:t>как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совместная деятельность педагога и детей</a:t>
            </a:r>
            <a:r>
              <a:rPr lang="ru-RU" sz="16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самостоятельная деятельность детей.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2832" y="564899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0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7383" y="2897331"/>
            <a:ext cx="9933271" cy="3812887"/>
          </a:xfrm>
        </p:spPr>
        <p:txBody>
          <a:bodyPr>
            <a:normAutofit fontScale="55000" lnSpcReduction="2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+mn-lt"/>
              </a:rPr>
              <a:t>24.2. В 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зависимости от решаемых образовательных задач, желаний детей, их образовательных потребностей, </a:t>
            </a:r>
            <a:r>
              <a:rPr lang="ru-RU" sz="2700" b="1" u="sng" dirty="0">
                <a:solidFill>
                  <a:srgbClr val="0070C0"/>
                </a:solidFill>
                <a:latin typeface="+mn-lt"/>
              </a:rPr>
              <a:t>педагог может выбрать один или несколько вариантов совместной деятельности</a:t>
            </a:r>
            <a:r>
              <a:rPr lang="ru-RU" sz="2700" u="sng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r>
              <a:rPr lang="ru-RU" sz="2700" dirty="0">
                <a:solidFill>
                  <a:schemeClr val="tx1"/>
                </a:solidFill>
                <a:latin typeface="+mn-lt"/>
              </a:rPr>
              <a:t>1) совместная деятельность педагога с ребёнком, где, взаимодействуя с ребёнком, он выполняет функции педагога: обучает ребёнка чему-то новому;</a:t>
            </a:r>
          </a:p>
          <a:p>
            <a:r>
              <a:rPr lang="ru-RU" sz="2700" dirty="0">
                <a:solidFill>
                  <a:schemeClr val="tx1"/>
                </a:solidFill>
                <a:latin typeface="+mn-lt"/>
              </a:rPr>
              <a:t>2) совместная деятельность ребёнка с педагогом, при которой ребёнок и педагог - равноправные партнеры;</a:t>
            </a:r>
          </a:p>
          <a:p>
            <a:r>
              <a:rPr lang="ru-RU" sz="2700" dirty="0">
                <a:solidFill>
                  <a:schemeClr val="tx1"/>
                </a:solidFill>
                <a:latin typeface="+mn-lt"/>
              </a:rPr>
              <a:t>3) совместная деятельность группы детей под руководством педагога, который на правах участника деятельности на всех этапах её выполнения (от планирования до завершения) направляет совместную деятельность группы детей;</a:t>
            </a:r>
          </a:p>
          <a:p>
            <a:r>
              <a:rPr lang="ru-RU" sz="2700" dirty="0">
                <a:solidFill>
                  <a:schemeClr val="tx1"/>
                </a:solidFill>
                <a:latin typeface="+mn-lt"/>
              </a:rPr>
              <a:t>4) совместная деятельность детей со сверстниками без участия педагога, но по его заданию. Педагог в этой ситуации не является участником деятельности, но выступает в роли её организатора, ставящего задачу группе детей, тем самым, актуализируя лидерские ресурсы самих детей;</a:t>
            </a:r>
          </a:p>
          <a:p>
            <a:r>
              <a:rPr lang="ru-RU" sz="2700" dirty="0">
                <a:solidFill>
                  <a:schemeClr val="tx1"/>
                </a:solidFill>
                <a:latin typeface="+mn-lt"/>
              </a:rPr>
              <a:t>5) самостоятельная, спонтанно возникающая, совместная деятельность детей без всякого участия педагога. Это могут быть самостоятельные игры детей (сюжетно-ролевые, режиссерские, театрализованные, игры с правилами, музыкальные и другое), самостоятельная изобразительная деятельность по выбору детей, самостоятельная познавательно-исследовательская деятельность (опыты, эксперименты и другое).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8" y="125556"/>
            <a:ext cx="4572000" cy="27717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81092" y="627498"/>
            <a:ext cx="50061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!!! </a:t>
            </a:r>
            <a:r>
              <a:rPr lang="ru-RU" sz="1600" dirty="0">
                <a:solidFill>
                  <a:schemeClr val="tx1"/>
                </a:solidFill>
              </a:rPr>
              <a:t>Организуя различные виды деятельности, педагог </a:t>
            </a:r>
            <a:r>
              <a:rPr lang="ru-RU" sz="1600" b="1" dirty="0">
                <a:solidFill>
                  <a:srgbClr val="FF0000"/>
                </a:solidFill>
              </a:rPr>
              <a:t>учитывает опыт ребёнка, его субъектные проявления </a:t>
            </a:r>
            <a:r>
              <a:rPr lang="ru-RU" sz="1600" dirty="0">
                <a:solidFill>
                  <a:schemeClr val="tx1"/>
                </a:solidFill>
              </a:rPr>
              <a:t>(самостоятельность, творчество при выборе содержания деятельности и способов его реализации, стремление к сотрудничеству с детьми, инициативность и желание заниматься определенным видом деятельности). </a:t>
            </a:r>
          </a:p>
        </p:txBody>
      </p:sp>
    </p:spTree>
    <p:extLst>
      <p:ext uri="{BB962C8B-B14F-4D97-AF65-F5344CB8AC3E}">
        <p14:creationId xmlns="" xmlns:p14="http://schemas.microsoft.com/office/powerpoint/2010/main" val="36221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05952" y="115797"/>
            <a:ext cx="9933271" cy="3812887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>24.11. Согласно требованиям </a:t>
            </a:r>
            <a:r>
              <a:rPr lang="ru-RU" sz="1600" dirty="0">
                <a:solidFill>
                  <a:schemeClr val="tx1"/>
                </a:solidFill>
                <a:latin typeface="+mn-lt"/>
                <a:hlinkClick r:id="rId2"/>
              </a:rPr>
              <a:t>СанПиН 1.2.3685-21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в режиме дня предусмотрено время для проведения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занятий.</a:t>
            </a:r>
          </a:p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>24.12. Занятие рассматривается как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дело, занимательное и интересное детям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развивающее их; как деятельность,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направленная на освоение детьми одной или нескольких образовательных областей, или их интеграцию с использованием разнообразных форм и методов работы, 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выбор которых осуществляется педагогам самостоятельно.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Занятие является формой организации обучения, наряду с экскурсиями, дидактическими играми, играми-путешествиями и другими. Оно может проводиться в виде образовательных ситуаций, тематических событий, проектной деятельности, проблемно-обучающих ситуаций, интегрирующих содержание образовательных областей, творческих и исследовательских проектов и так далее. </a:t>
            </a:r>
            <a:r>
              <a:rPr lang="ru-RU" sz="1600" dirty="0">
                <a:solidFill>
                  <a:srgbClr val="0070C0"/>
                </a:solidFill>
                <a:latin typeface="+mn-lt"/>
              </a:rPr>
              <a:t>В рамках отведенного времени педагог может организовывать образовательную деятельность с учётом интересов, желаний детей, их образовательных потребностей, включая детей дошкольного возраста в процесс сотворчества, содействия, сопереживания.</a:t>
            </a:r>
          </a:p>
          <a:p>
            <a:endParaRPr lang="ru-RU" sz="14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071377" y="3811731"/>
            <a:ext cx="9933271" cy="381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24.13. При организации занятий педагог использует опыт, накопленный при проведении образовательной деятельности в рамках сформировавшихся подходов. 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Время 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проведения занятий, их 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продолжительность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, 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длительность перерывов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, суммарная образовательная 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нагрузка 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для детей дошкольного возраста определяются </a:t>
            </a: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СанПин 1.2.3685-21.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24.14. Введение термина "занятие" не означает регламентацию процесса. Термин фиксирует 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форму организации 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образовательной деятельности.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    </a:t>
            </a:r>
            <a:r>
              <a:rPr kumimoji="0" 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Anton"/>
                <a:cs typeface="Anton"/>
                <a:sym typeface="Anton"/>
              </a:rPr>
              <a:t>Содержание и педагогически обоснованную методику проведения занятий педагог может выбирать самостоятельно.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nton"/>
              <a:ea typeface="Anton"/>
              <a:cs typeface="Anton"/>
              <a:sym typeface="Anto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8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1382" y="1228398"/>
            <a:ext cx="93102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24.5. </a:t>
            </a:r>
            <a:r>
              <a:rPr lang="ru-RU" sz="1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Игра занимает центральное место в жизни ребёнка, являясь преобладающим видом его самостоятельной деятельности. 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В игре закладываются основы личности ребёнка, развиваются психические процессы, формируется ориентация в отношениях между людьми, первоначальные навыки кооперации. Играя вместе, дети строят свои взаимоотношения, учатся общению, проявляют активность и инициативу и другое. Детство без игры и вне игры не представляется возможным.</a:t>
            </a:r>
          </a:p>
          <a:p>
            <a:pPr indent="457200" algn="just"/>
            <a:r>
              <a:rPr lang="ru-RU" sz="1600" dirty="0">
                <a:latin typeface="+mn-lt"/>
                <a:ea typeface="Times New Roman" panose="02020603050405020304" pitchFamily="18" charset="0"/>
              </a:rPr>
              <a:t>24.6. Игра в педагогическом процессе выполняет различные функции: обучающую, познавательную, развивающую, воспитательную, социокультурную, коммуникативную, </a:t>
            </a:r>
            <a:r>
              <a:rPr lang="ru-RU" sz="1600" dirty="0" err="1">
                <a:latin typeface="+mn-lt"/>
                <a:ea typeface="Times New Roman" panose="02020603050405020304" pitchFamily="18" charset="0"/>
              </a:rPr>
              <a:t>эмоциогенную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, развлекательную, диагностическую, психотерапевтическую и другие.</a:t>
            </a:r>
          </a:p>
          <a:p>
            <a:pPr indent="457200" algn="just"/>
            <a:r>
              <a:rPr lang="ru-RU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24.7. </a:t>
            </a:r>
            <a:r>
              <a:rPr lang="ru-RU" sz="1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В образовательном процессе игра занимает особое место</a:t>
            </a:r>
            <a:r>
              <a:rPr lang="ru-RU" sz="16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,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 выступая как форма организации жизни и деятельности детей, средство разностороннего развития личности; метод или прием обучения; средство саморазвития, самовоспитания, самообучения, </a:t>
            </a:r>
            <a:r>
              <a:rPr lang="ru-RU" sz="1600" dirty="0" err="1">
                <a:latin typeface="+mn-lt"/>
                <a:ea typeface="Times New Roman" panose="02020603050405020304" pitchFamily="18" charset="0"/>
              </a:rPr>
              <a:t>саморегуляции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. Отсутствие или недостаток игры в жизни ребёнка приводит к серьезным проблемам, прежде всего, в социальном развитии детей.</a:t>
            </a:r>
          </a:p>
          <a:p>
            <a:pPr indent="457200" algn="just"/>
            <a:r>
              <a:rPr lang="ru-RU" sz="1600" dirty="0">
                <a:latin typeface="+mn-lt"/>
                <a:ea typeface="Times New Roman" panose="02020603050405020304" pitchFamily="18" charset="0"/>
              </a:rPr>
              <a:t>24.8. Учитывая потенциал игры для разностороннего развития ребёнка и становления его личности, </a:t>
            </a:r>
            <a:r>
              <a:rPr lang="ru-RU" sz="1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педагог максимально использует все варианты её применения в ДО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1600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sz="1600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sz="1600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3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557" y="518247"/>
            <a:ext cx="9933271" cy="44233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ФОП </a:t>
            </a:r>
            <a:r>
              <a:rPr lang="ru-RU" sz="2000" b="1" dirty="0"/>
              <a:t>ДО </a:t>
            </a:r>
            <a:r>
              <a:rPr lang="ru-RU" sz="2000" b="1" dirty="0" smtClean="0"/>
              <a:t>- </a:t>
            </a:r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НОРМАТИВНЫЙ ДОКУМЕНТ</a:t>
            </a:r>
            <a:endParaRPr lang="ru-RU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12267" y="1426319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Обновление нормативной базы ДО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24727" y="1939637"/>
            <a:ext cx="3260437" cy="2105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ФЗ </a:t>
            </a:r>
            <a:r>
              <a:rPr lang="ru-RU" dirty="0">
                <a:solidFill>
                  <a:schemeClr val="tx1"/>
                </a:solidFill>
              </a:rPr>
              <a:t>от 24.09.2022 N 371- ФЗ </a:t>
            </a:r>
            <a:r>
              <a:rPr lang="ru-RU" dirty="0" smtClean="0">
                <a:solidFill>
                  <a:schemeClr val="tx1"/>
                </a:solidFill>
              </a:rPr>
              <a:t>–изменения </a:t>
            </a:r>
            <a:r>
              <a:rPr lang="ru-RU" dirty="0">
                <a:solidFill>
                  <a:schemeClr val="tx1"/>
                </a:solidFill>
              </a:rPr>
              <a:t>в ФЗ «Об образовании в РФ» п.10.1, ст.2; ч.6, 6.4 ст.12; ч. 3 ст.18ании в РФ» п.10.1, ст.2; ч.6, 6.4 ст.12; ч. 3 ст.18</a:t>
            </a:r>
            <a:endParaRPr lang="ru-RU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24727" y="4511265"/>
            <a:ext cx="3260437" cy="18895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Приказ </a:t>
            </a:r>
            <a:r>
              <a:rPr lang="ru-RU" dirty="0" err="1">
                <a:solidFill>
                  <a:schemeClr val="tx1"/>
                </a:solidFill>
              </a:rPr>
              <a:t>Минпросвещения</a:t>
            </a:r>
            <a:r>
              <a:rPr lang="ru-RU" dirty="0">
                <a:solidFill>
                  <a:schemeClr val="tx1"/>
                </a:solidFill>
              </a:rPr>
              <a:t> России </a:t>
            </a:r>
            <a:r>
              <a:rPr lang="ru-RU" dirty="0" smtClean="0">
                <a:solidFill>
                  <a:schemeClr val="tx1"/>
                </a:solidFill>
              </a:rPr>
              <a:t>от </a:t>
            </a:r>
            <a:r>
              <a:rPr lang="ru-RU" dirty="0">
                <a:solidFill>
                  <a:schemeClr val="tx1"/>
                </a:solidFill>
              </a:rPr>
              <a:t>08.11.2022 №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№ </a:t>
            </a:r>
            <a:r>
              <a:rPr lang="ru-RU" dirty="0">
                <a:solidFill>
                  <a:schemeClr val="tx1"/>
                </a:solidFill>
              </a:rPr>
              <a:t>955 – изменения во ФГОС ДО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30103" y="4511264"/>
            <a:ext cx="3509819" cy="18895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Приказ </a:t>
            </a:r>
            <a:r>
              <a:rPr lang="ru-RU" dirty="0" err="1">
                <a:solidFill>
                  <a:schemeClr val="tx1"/>
                </a:solidFill>
              </a:rPr>
              <a:t>Минпросвещения</a:t>
            </a:r>
            <a:r>
              <a:rPr lang="ru-RU" dirty="0">
                <a:solidFill>
                  <a:schemeClr val="tx1"/>
                </a:solidFill>
              </a:rPr>
              <a:t> России от 01.12.2022 № 1048 - изменения в Порядок организации и осуществления … ОП </a:t>
            </a:r>
            <a:r>
              <a:rPr lang="ru-RU" dirty="0"/>
              <a:t>ДО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96726" y="1939637"/>
            <a:ext cx="3509819" cy="2105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Приказ Минпросвещения России от 25.11.2022 № 1028 – утверждена ФОП ДО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6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Задачи и содержание образования (обучения и воспитания) по образовательным областям 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 17-22)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Вариативные формы, способы, методы и средства реализации Федеральной программы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 23)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FF0000"/>
                </a:solidFill>
              </a:rPr>
              <a:t>Особенности образовательной деятельности разных видов и культурных практик </a:t>
            </a:r>
            <a:r>
              <a:rPr lang="ru-RU" sz="900" b="1" dirty="0">
                <a:solidFill>
                  <a:srgbClr val="FF0000"/>
                </a:solidFill>
              </a:rPr>
              <a:t>(п.24)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FF0000"/>
                </a:solidFill>
              </a:rPr>
              <a:t>Способы поддержки детской инициативы</a:t>
            </a:r>
          </a:p>
          <a:p>
            <a:r>
              <a:rPr lang="ru-RU" sz="900" dirty="0">
                <a:solidFill>
                  <a:srgbClr val="FF0000"/>
                </a:solidFill>
              </a:rPr>
              <a:t>     </a:t>
            </a:r>
            <a:r>
              <a:rPr lang="ru-RU" sz="900" b="1" dirty="0">
                <a:solidFill>
                  <a:srgbClr val="FF0000"/>
                </a:solidFill>
              </a:rPr>
              <a:t>(п. 25)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Особенности взаимодействия с семьями обучающихся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(п.26)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Направления и задачи КРР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п.27)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Содержание КРР </a:t>
            </a:r>
            <a:r>
              <a:rPr lang="ru-RU" sz="900" b="1" dirty="0">
                <a:solidFill>
                  <a:schemeClr val="tx1"/>
                </a:solidFill>
              </a:rPr>
              <a:t>(п.28)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Федеральная рабочая программа воспитания </a:t>
            </a:r>
            <a:r>
              <a:rPr lang="ru-RU" sz="1000" b="1" dirty="0">
                <a:solidFill>
                  <a:schemeClr val="tx1"/>
                </a:solidFill>
              </a:rPr>
              <a:t>(п.29)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>
                <a:solidFill>
                  <a:schemeClr val="tx1"/>
                </a:solidFill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</a:rPr>
              <a:t>Содержательный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36246" y="724809"/>
            <a:ext cx="7469883" cy="5883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24.20. </a:t>
            </a:r>
            <a:r>
              <a:rPr lang="ru-RU" sz="1600" dirty="0">
                <a:solidFill>
                  <a:schemeClr val="tx1"/>
                </a:solidFill>
                <a:ea typeface="Times New Roman" panose="02020603050405020304" pitchFamily="18" charset="0"/>
              </a:rPr>
              <a:t>Культурные практики предоставляют ребёнку возможность проявить свою </a:t>
            </a:r>
            <a:r>
              <a:rPr lang="ru-RU" sz="1600" dirty="0" err="1">
                <a:solidFill>
                  <a:schemeClr val="tx1"/>
                </a:solidFill>
                <a:ea typeface="Times New Roman" panose="02020603050405020304" pitchFamily="18" charset="0"/>
              </a:rPr>
              <a:t>субъектность</a:t>
            </a:r>
            <a:r>
              <a:rPr lang="ru-RU" sz="1600" dirty="0">
                <a:solidFill>
                  <a:schemeClr val="tx1"/>
                </a:solidFill>
                <a:ea typeface="Times New Roman" panose="02020603050405020304" pitchFamily="18" charset="0"/>
              </a:rPr>
              <a:t> с разных сторон, что, в свою очередь, </a:t>
            </a:r>
            <a:r>
              <a:rPr lang="ru-RU" sz="1600" u="sng" dirty="0">
                <a:solidFill>
                  <a:srgbClr val="FF0000"/>
                </a:solidFill>
                <a:ea typeface="Times New Roman" panose="02020603050405020304" pitchFamily="18" charset="0"/>
              </a:rPr>
              <a:t>способствует становлению разных видов детских инициатив</a:t>
            </a:r>
            <a:r>
              <a:rPr lang="ru-RU" sz="1600" dirty="0">
                <a:solidFill>
                  <a:schemeClr val="tx1"/>
                </a:solidFill>
                <a:ea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1600" dirty="0">
                <a:solidFill>
                  <a:schemeClr val="tx1"/>
                </a:solidFill>
                <a:ea typeface="Times New Roman" panose="02020603050405020304" pitchFamily="18" charset="0"/>
              </a:rPr>
              <a:t>в игровой практике ребёнок проявляет себя как творческий субъект (творческая инициатива);</a:t>
            </a:r>
          </a:p>
          <a:p>
            <a:pPr indent="457200" algn="just"/>
            <a:r>
              <a:rPr lang="ru-RU" sz="1600" dirty="0">
                <a:solidFill>
                  <a:schemeClr val="tx1"/>
                </a:solidFill>
                <a:ea typeface="Times New Roman" panose="02020603050405020304" pitchFamily="18" charset="0"/>
              </a:rPr>
              <a:t>в продуктивной - созидающий и волевой субъект (инициатива целеполагания);</a:t>
            </a:r>
          </a:p>
          <a:p>
            <a:pPr indent="457200" algn="just"/>
            <a:r>
              <a:rPr lang="ru-RU" sz="1600" dirty="0">
                <a:solidFill>
                  <a:schemeClr val="tx1"/>
                </a:solidFill>
                <a:ea typeface="Times New Roman" panose="02020603050405020304" pitchFamily="18" charset="0"/>
              </a:rPr>
              <a:t>в познавательно-исследовательской практике - как субъект исследования (познавательная инициатива);</a:t>
            </a:r>
          </a:p>
          <a:p>
            <a:pPr indent="457200" algn="just"/>
            <a:r>
              <a:rPr lang="ru-RU" sz="1600" dirty="0">
                <a:solidFill>
                  <a:schemeClr val="tx1"/>
                </a:solidFill>
                <a:ea typeface="Times New Roman" panose="02020603050405020304" pitchFamily="18" charset="0"/>
              </a:rPr>
              <a:t>коммуникативной практике - как партнер по взаимодействию и собеседник (коммуникативная инициатива);</a:t>
            </a:r>
          </a:p>
          <a:p>
            <a:pPr indent="457200" algn="just"/>
            <a:r>
              <a:rPr lang="ru-RU" sz="1600" dirty="0">
                <a:solidFill>
                  <a:schemeClr val="tx1"/>
                </a:solidFill>
                <a:ea typeface="Times New Roman" panose="02020603050405020304" pitchFamily="18" charset="0"/>
              </a:rPr>
              <a:t>чтение художественной литературы дополняет развивающие возможности других культурных практик детей дошкольного возраста (игровой, познавательно-исследовательской, продуктивной деятельности).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2832" y="564899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5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Задачи и содержание образования (обучения и воспитания) по образовательным областям 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 17-22)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Вариативные формы, способы, методы и средства реализации Федеральной программы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 23)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Особенности образовательной деятельности разных видов и культурных практик </a:t>
            </a:r>
            <a:r>
              <a:rPr lang="ru-RU" sz="900" b="1" dirty="0">
                <a:solidFill>
                  <a:schemeClr val="tx1"/>
                </a:solidFill>
              </a:rPr>
              <a:t>(п.24)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FF0000"/>
                </a:solidFill>
              </a:rPr>
              <a:t>Способы поддержки детской инициативы</a:t>
            </a:r>
          </a:p>
          <a:p>
            <a:r>
              <a:rPr lang="ru-RU" sz="900" dirty="0">
                <a:solidFill>
                  <a:srgbClr val="FF0000"/>
                </a:solidFill>
              </a:rPr>
              <a:t>     </a:t>
            </a:r>
            <a:r>
              <a:rPr lang="ru-RU" sz="900" b="1" dirty="0">
                <a:solidFill>
                  <a:srgbClr val="FF0000"/>
                </a:solidFill>
              </a:rPr>
              <a:t>(п. 25)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Особенности взаимодействия с семьями обучающихся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(п.26)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Направления и задачи КРР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п.27)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Содержание КРР </a:t>
            </a:r>
            <a:r>
              <a:rPr lang="ru-RU" sz="900" b="1" dirty="0">
                <a:solidFill>
                  <a:schemeClr val="tx1"/>
                </a:solidFill>
              </a:rPr>
              <a:t>(п.28)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Федеральная рабочая программа воспитания </a:t>
            </a:r>
            <a:r>
              <a:rPr lang="ru-RU" sz="1000" b="1" dirty="0">
                <a:solidFill>
                  <a:schemeClr val="tx1"/>
                </a:solidFill>
              </a:rPr>
              <a:t>(п.29)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>
                <a:solidFill>
                  <a:schemeClr val="tx1"/>
                </a:solidFill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</a:rPr>
              <a:t>Содержательный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28154" y="692441"/>
            <a:ext cx="7469883" cy="5883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Способы поддержки детской инициативы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!!!</a:t>
            </a:r>
            <a:r>
              <a:rPr lang="ru-RU" dirty="0" smtClean="0">
                <a:solidFill>
                  <a:schemeClr val="tx1"/>
                </a:solidFill>
              </a:rPr>
              <a:t> Для поддержки детской инициативы </a:t>
            </a:r>
            <a:r>
              <a:rPr lang="ru-RU" b="1" u="sng" dirty="0" smtClean="0">
                <a:solidFill>
                  <a:srgbClr val="0070C0"/>
                </a:solidFill>
              </a:rPr>
              <a:t>педагог поощряет свободную самостоятельную деятельность детей</a:t>
            </a:r>
            <a:r>
              <a:rPr lang="ru-RU" dirty="0" smtClean="0">
                <a:solidFill>
                  <a:schemeClr val="tx1"/>
                </a:solidFill>
              </a:rPr>
              <a:t>, основанную на детских интересах и предпочтениях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!!!</a:t>
            </a:r>
            <a:r>
              <a:rPr lang="ru-RU" dirty="0" smtClean="0">
                <a:solidFill>
                  <a:schemeClr val="tx1"/>
                </a:solidFill>
              </a:rPr>
              <a:t> Наиболее благоприятными отрезками времени для организации свободной самостоятельной деятельности детей является </a:t>
            </a:r>
            <a:r>
              <a:rPr lang="ru-RU" dirty="0" smtClean="0">
                <a:solidFill>
                  <a:srgbClr val="FF0000"/>
                </a:solidFill>
              </a:rPr>
              <a:t>утро</a:t>
            </a:r>
            <a:r>
              <a:rPr lang="ru-RU" dirty="0" smtClean="0">
                <a:solidFill>
                  <a:schemeClr val="tx1"/>
                </a:solidFill>
              </a:rPr>
              <a:t>, когда ребёнок приходит в ДОО и </a:t>
            </a:r>
            <a:r>
              <a:rPr lang="ru-RU" dirty="0" smtClean="0">
                <a:solidFill>
                  <a:srgbClr val="FF0000"/>
                </a:solidFill>
              </a:rPr>
              <a:t>вторая половина дня </a:t>
            </a:r>
            <a:r>
              <a:rPr lang="ru-RU" dirty="0" smtClean="0">
                <a:solidFill>
                  <a:schemeClr val="tx1"/>
                </a:solidFill>
              </a:rPr>
              <a:t>(п.25.2)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!!!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</a:rPr>
              <a:t>Любая деятельность ребёнка в ДОО может протекать в форме самостоятельной инициативной деятельности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!!!</a:t>
            </a:r>
            <a:r>
              <a:rPr lang="ru-RU" dirty="0" smtClean="0">
                <a:solidFill>
                  <a:schemeClr val="tx1"/>
                </a:solidFill>
              </a:rPr>
              <a:t> Для поддержки детской инициативы педагог должен учитывать следующие </a:t>
            </a:r>
            <a:r>
              <a:rPr lang="ru-RU" dirty="0" smtClean="0">
                <a:solidFill>
                  <a:srgbClr val="FF0000"/>
                </a:solidFill>
              </a:rPr>
              <a:t>условия </a:t>
            </a:r>
            <a:r>
              <a:rPr lang="ru-RU" dirty="0" smtClean="0">
                <a:solidFill>
                  <a:schemeClr val="tx1"/>
                </a:solidFill>
              </a:rPr>
              <a:t>(п.25.4):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поддерживать интерес к окружающему миру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 поддерживать, одобрять, хвалить за проявление детской инициативы в течение всего дня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 создавать условия для развития произвольности в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 поощрять и поддерживать желание детей получить результат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 внимательно наблюдать за процессом самостоятельной деятельности детей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 поддерживать у детей чувство гордости и радости от успешных самостоятельных действий, подчеркивать рост возможностей и достижений каждого ребёнка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!!!</a:t>
            </a:r>
            <a:r>
              <a:rPr lang="ru-RU" dirty="0" smtClean="0">
                <a:solidFill>
                  <a:schemeClr val="tx1"/>
                </a:solidFill>
              </a:rPr>
              <a:t> Проявление </a:t>
            </a:r>
            <a:r>
              <a:rPr lang="ru-RU" dirty="0" smtClean="0">
                <a:solidFill>
                  <a:srgbClr val="FF0000"/>
                </a:solidFill>
              </a:rPr>
              <a:t>в разных возрастах </a:t>
            </a:r>
            <a:r>
              <a:rPr lang="ru-RU" dirty="0" smtClean="0">
                <a:solidFill>
                  <a:schemeClr val="tx1"/>
                </a:solidFill>
              </a:rPr>
              <a:t>(п.25.5)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«Для детей РВ и дошкольного в целом свойственны одинаковые </a:t>
            </a:r>
            <a:r>
              <a:rPr lang="ru-RU" sz="1100" dirty="0" smtClean="0">
                <a:solidFill>
                  <a:srgbClr val="FF0000"/>
                </a:solidFill>
              </a:rPr>
              <a:t>виды инициатив</a:t>
            </a:r>
            <a:r>
              <a:rPr lang="ru-RU" sz="1100" dirty="0" smtClean="0">
                <a:solidFill>
                  <a:schemeClr val="tx1"/>
                </a:solidFill>
              </a:rPr>
              <a:t>. Однако различаются содержанием, которое зависит от возрастных особенностей детей» (</a:t>
            </a:r>
            <a:r>
              <a:rPr lang="ru-RU" sz="1100" dirty="0" err="1" smtClean="0">
                <a:solidFill>
                  <a:schemeClr val="tx1"/>
                </a:solidFill>
              </a:rPr>
              <a:t>Яфизова</a:t>
            </a:r>
            <a:r>
              <a:rPr lang="ru-RU" sz="1100" dirty="0" smtClean="0">
                <a:solidFill>
                  <a:schemeClr val="tx1"/>
                </a:solidFill>
              </a:rPr>
              <a:t> Р.И.)</a:t>
            </a: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2832" y="564899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1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89017" y="693738"/>
            <a:ext cx="754611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КОММУНИКАТИВНАЯ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89015" y="4757738"/>
            <a:ext cx="754611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СОЦИАЛЬНАЯ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89015" y="2725738"/>
            <a:ext cx="754611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ТВОРЧЕСКАЯ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89015" y="3741738"/>
            <a:ext cx="754611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Инициатива в выборе вида деятельности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89015" y="1709738"/>
            <a:ext cx="754611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ПОЗНАВАТЕЛЬНАЯ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89015" y="5773738"/>
            <a:ext cx="754611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Преобразование детьми РППС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93745" y="693738"/>
            <a:ext cx="1921165" cy="599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Для детей раннего и дошкольного возраста в целом свойственны одинаковые виды инициатив. Однако, они будут различаться содержанием, которое зависит от возрастных особенностей детей.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56143" y="181273"/>
            <a:ext cx="4012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Виды детских инициатив </a:t>
            </a:r>
          </a:p>
        </p:txBody>
      </p:sp>
    </p:spTree>
    <p:extLst>
      <p:ext uri="{BB962C8B-B14F-4D97-AF65-F5344CB8AC3E}">
        <p14:creationId xmlns="" xmlns:p14="http://schemas.microsoft.com/office/powerpoint/2010/main" val="17067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9092" y="171173"/>
            <a:ext cx="7547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Есть ли все-таки какая-нибудь вариативность в ФОП ДО?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Задачи и содержание образования (обучения и воспитания) по образовательным областям 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 17-22)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Вариативные формы, способы, методы и средства реализации Федеральной программы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 23)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Особенности образовательной деятельности разных видов и культурных практик </a:t>
            </a:r>
            <a:r>
              <a:rPr lang="ru-RU" sz="900" b="1" dirty="0">
                <a:solidFill>
                  <a:schemeClr val="tx1"/>
                </a:solidFill>
              </a:rPr>
              <a:t>(п.24)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70C0"/>
                </a:solidFill>
              </a:rPr>
              <a:t>Способы поддержки детской инициативы</a:t>
            </a:r>
          </a:p>
          <a:p>
            <a:r>
              <a:rPr lang="ru-RU" sz="900" dirty="0">
                <a:solidFill>
                  <a:srgbClr val="0070C0"/>
                </a:solidFill>
              </a:rPr>
              <a:t>     </a:t>
            </a:r>
            <a:r>
              <a:rPr lang="ru-RU" sz="900" b="1" dirty="0">
                <a:solidFill>
                  <a:srgbClr val="0070C0"/>
                </a:solidFill>
              </a:rPr>
              <a:t>(п. 25)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Особенности взаимодействия с семьями обучающихся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(п.26)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Направления и задачи КРР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п.27)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Содержание КРР </a:t>
            </a:r>
            <a:r>
              <a:rPr lang="ru-RU" sz="900" b="1" dirty="0">
                <a:solidFill>
                  <a:schemeClr val="tx1"/>
                </a:solidFill>
              </a:rPr>
              <a:t>(п.28)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Федеральная рабочая программа воспитания </a:t>
            </a:r>
            <a:r>
              <a:rPr lang="ru-RU" sz="1000" b="1" dirty="0">
                <a:solidFill>
                  <a:schemeClr val="tx1"/>
                </a:solidFill>
              </a:rPr>
              <a:t>(п.29)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>
                <a:solidFill>
                  <a:schemeClr val="tx1"/>
                </a:solidFill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</a:rPr>
              <a:t>Содержательный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36246" y="724809"/>
            <a:ext cx="7469883" cy="5883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rgbClr val="FF0000"/>
                </a:solidFill>
              </a:rPr>
              <a:t>!!!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600" b="1" u="sng" dirty="0">
                <a:solidFill>
                  <a:srgbClr val="FF0000"/>
                </a:solidFill>
              </a:rPr>
              <a:t>Способы и приемы </a:t>
            </a:r>
            <a:r>
              <a:rPr lang="ru-RU" sz="1600" dirty="0">
                <a:solidFill>
                  <a:schemeClr val="tx1"/>
                </a:solidFill>
              </a:rPr>
              <a:t>поддержки детской </a:t>
            </a:r>
            <a:r>
              <a:rPr lang="ru-RU" sz="1600" dirty="0" smtClean="0">
                <a:solidFill>
                  <a:schemeClr val="tx1"/>
                </a:solidFill>
              </a:rPr>
              <a:t>инициативы (п.25.8)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1) </a:t>
            </a:r>
            <a:r>
              <a:rPr lang="ru-RU" sz="1200" dirty="0" smtClean="0">
                <a:solidFill>
                  <a:schemeClr val="tx1"/>
                </a:solidFill>
              </a:rPr>
              <a:t>Не </a:t>
            </a:r>
            <a:r>
              <a:rPr lang="ru-RU" sz="1200" dirty="0">
                <a:solidFill>
                  <a:schemeClr val="tx1"/>
                </a:solidFill>
              </a:rPr>
              <a:t>следует сразу помогать ребёнку, если он испытывает </a:t>
            </a:r>
            <a:r>
              <a:rPr lang="ru-RU" sz="1200" dirty="0" smtClean="0">
                <a:solidFill>
                  <a:schemeClr val="tx1"/>
                </a:solidFill>
              </a:rPr>
              <a:t>затруднения решения </a:t>
            </a:r>
            <a:r>
              <a:rPr lang="ru-RU" sz="1200" dirty="0">
                <a:solidFill>
                  <a:schemeClr val="tx1"/>
                </a:solidFill>
              </a:rPr>
              <a:t>задачи, важно побуждать его к самостоятельному </a:t>
            </a:r>
            <a:r>
              <a:rPr lang="ru-RU" sz="1200" dirty="0" smtClean="0">
                <a:solidFill>
                  <a:schemeClr val="tx1"/>
                </a:solidFill>
              </a:rPr>
              <a:t>решению. В </a:t>
            </a:r>
            <a:r>
              <a:rPr lang="ru-RU" sz="1200" dirty="0">
                <a:solidFill>
                  <a:schemeClr val="tx1"/>
                </a:solidFill>
              </a:rPr>
              <a:t>случае </a:t>
            </a:r>
            <a:r>
              <a:rPr lang="ru-RU" sz="1200" dirty="0" smtClean="0">
                <a:solidFill>
                  <a:schemeClr val="tx1"/>
                </a:solidFill>
              </a:rPr>
              <a:t>необходимости, </a:t>
            </a:r>
            <a:r>
              <a:rPr lang="ru-RU" sz="1200" dirty="0">
                <a:solidFill>
                  <a:schemeClr val="tx1"/>
                </a:solidFill>
              </a:rPr>
              <a:t>педагог сначала стремится к её </a:t>
            </a:r>
            <a:r>
              <a:rPr lang="ru-RU" sz="1200" dirty="0" smtClean="0">
                <a:solidFill>
                  <a:srgbClr val="0070C0"/>
                </a:solidFill>
              </a:rPr>
              <a:t>минимизации оказания помощи 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2</a:t>
            </a:r>
            <a:r>
              <a:rPr lang="ru-RU" sz="1200" dirty="0">
                <a:solidFill>
                  <a:schemeClr val="tx1"/>
                </a:solidFill>
              </a:rPr>
              <a:t>) У ребёнка всегда должна быть </a:t>
            </a:r>
            <a:r>
              <a:rPr lang="ru-RU" sz="1200" dirty="0">
                <a:solidFill>
                  <a:srgbClr val="0070C0"/>
                </a:solidFill>
              </a:rPr>
              <a:t>возможность самостоятельного </a:t>
            </a:r>
            <a:r>
              <a:rPr lang="ru-RU" sz="1200" dirty="0">
                <a:solidFill>
                  <a:schemeClr val="tx1"/>
                </a:solidFill>
              </a:rPr>
              <a:t>решения поставленных </a:t>
            </a:r>
            <a:r>
              <a:rPr lang="ru-RU" sz="1200" dirty="0" smtClean="0">
                <a:solidFill>
                  <a:schemeClr val="tx1"/>
                </a:solidFill>
              </a:rPr>
              <a:t>задач, поиска разных вариантов </a:t>
            </a:r>
            <a:r>
              <a:rPr lang="ru-RU" sz="1200" dirty="0">
                <a:solidFill>
                  <a:schemeClr val="tx1"/>
                </a:solidFill>
              </a:rPr>
              <a:t>решения одной задачи, </a:t>
            </a:r>
            <a:r>
              <a:rPr lang="ru-RU" sz="1200" dirty="0" smtClean="0">
                <a:solidFill>
                  <a:schemeClr val="tx1"/>
                </a:solidFill>
              </a:rPr>
              <a:t>получения качественного  результата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3) Особое внимание педагог уделяет общению с ребёнком </a:t>
            </a:r>
            <a:r>
              <a:rPr lang="ru-RU" sz="1200" dirty="0">
                <a:solidFill>
                  <a:srgbClr val="0070C0"/>
                </a:solidFill>
              </a:rPr>
              <a:t>в период проявления кризиса семи </a:t>
            </a:r>
            <a:r>
              <a:rPr lang="ru-RU" sz="1200" dirty="0" smtClean="0">
                <a:solidFill>
                  <a:srgbClr val="0070C0"/>
                </a:solidFill>
              </a:rPr>
              <a:t>лет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4) Акцент на </a:t>
            </a:r>
            <a:r>
              <a:rPr lang="ru-RU" sz="1200" dirty="0">
                <a:solidFill>
                  <a:schemeClr val="tx1"/>
                </a:solidFill>
              </a:rPr>
              <a:t>освоении </a:t>
            </a:r>
            <a:r>
              <a:rPr lang="ru-RU" sz="1200" dirty="0" smtClean="0">
                <a:solidFill>
                  <a:schemeClr val="tx1"/>
                </a:solidFill>
              </a:rPr>
              <a:t>ребёнком в разных видах деятельности </a:t>
            </a:r>
            <a:r>
              <a:rPr lang="ru-RU" sz="1200" dirty="0">
                <a:solidFill>
                  <a:srgbClr val="0070C0"/>
                </a:solidFill>
              </a:rPr>
              <a:t>универсальных умений организации своей деятельности</a:t>
            </a:r>
            <a:r>
              <a:rPr lang="ru-RU" sz="1200" dirty="0">
                <a:solidFill>
                  <a:schemeClr val="tx1"/>
                </a:solidFill>
              </a:rPr>
              <a:t> и формировании у него основ целеполагания: поставить цель (или принять её от педагога), обдумать способы её достижения, осуществить свой замысел, оценить полученный результат с позиции </a:t>
            </a:r>
            <a:r>
              <a:rPr lang="ru-RU" sz="1200" dirty="0" smtClean="0">
                <a:solidFill>
                  <a:schemeClr val="tx1"/>
                </a:solidFill>
              </a:rPr>
              <a:t>цели (опорные </a:t>
            </a:r>
            <a:r>
              <a:rPr lang="ru-RU" sz="1200" dirty="0">
                <a:solidFill>
                  <a:schemeClr val="tx1"/>
                </a:solidFill>
              </a:rPr>
              <a:t>схемы, наглядные модели, пооперационные </a:t>
            </a:r>
            <a:r>
              <a:rPr lang="ru-RU" sz="1200" dirty="0" smtClean="0">
                <a:solidFill>
                  <a:schemeClr val="tx1"/>
                </a:solidFill>
              </a:rPr>
              <a:t>карты).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5) Создание </a:t>
            </a:r>
            <a:r>
              <a:rPr lang="ru-RU" sz="1200" dirty="0">
                <a:solidFill>
                  <a:srgbClr val="0070C0"/>
                </a:solidFill>
              </a:rPr>
              <a:t>творческих ситуаций </a:t>
            </a:r>
            <a:r>
              <a:rPr lang="ru-RU" sz="1200" dirty="0">
                <a:solidFill>
                  <a:schemeClr val="tx1"/>
                </a:solidFill>
              </a:rPr>
              <a:t>в игровой, музыкальной, изобразительной деятельности и театрализации, в ручном труде также способствует развитию самостоятельности у детей. </a:t>
            </a:r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6) </a:t>
            </a:r>
            <a:r>
              <a:rPr lang="ru-RU" sz="1200" dirty="0">
                <a:solidFill>
                  <a:schemeClr val="tx1"/>
                </a:solidFill>
              </a:rPr>
              <a:t>О</a:t>
            </a:r>
            <a:r>
              <a:rPr lang="ru-RU" sz="1200" dirty="0" smtClean="0">
                <a:solidFill>
                  <a:schemeClr val="tx1"/>
                </a:solidFill>
              </a:rPr>
              <a:t>собое </a:t>
            </a:r>
            <a:r>
              <a:rPr lang="ru-RU" sz="1200" dirty="0">
                <a:solidFill>
                  <a:schemeClr val="tx1"/>
                </a:solidFill>
              </a:rPr>
              <a:t>внимание </a:t>
            </a:r>
            <a:r>
              <a:rPr lang="ru-RU" sz="1200" dirty="0">
                <a:solidFill>
                  <a:srgbClr val="0070C0"/>
                </a:solidFill>
              </a:rPr>
              <a:t>обогащению РППС</a:t>
            </a:r>
            <a:r>
              <a:rPr lang="ru-RU" sz="1200" dirty="0">
                <a:solidFill>
                  <a:schemeClr val="tx1"/>
                </a:solidFill>
              </a:rPr>
              <a:t>, обеспечивающей поддержку инициативности </a:t>
            </a:r>
            <a:r>
              <a:rPr lang="ru-RU" sz="1200" dirty="0" smtClean="0">
                <a:solidFill>
                  <a:schemeClr val="tx1"/>
                </a:solidFill>
              </a:rPr>
              <a:t>ребёнка (новые </a:t>
            </a:r>
            <a:r>
              <a:rPr lang="ru-RU" sz="1200" dirty="0">
                <a:solidFill>
                  <a:schemeClr val="tx1"/>
                </a:solidFill>
              </a:rPr>
              <a:t>игры и материалы, детали незнакомых устройств, сломанные игрушки, нуждающиеся в починке, зашифрованные записи, посылки, письма-схемы, новые таинственные книги и </a:t>
            </a:r>
            <a:r>
              <a:rPr lang="ru-RU" sz="1200" dirty="0" smtClean="0">
                <a:solidFill>
                  <a:schemeClr val="tx1"/>
                </a:solidFill>
              </a:rPr>
              <a:t>пр.).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2832" y="564899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0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9092" y="171173"/>
            <a:ext cx="7547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Есть ли все-таки какая-нибудь вариативность в ФОП ДО?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Задачи и содержание образования (обучения и воспитания) по образовательным областям 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 17-22)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Вариативные формы, способы, методы и средства реализации Федеральной программы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     (п. 23)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Особенности образовательной деятельности разных видов и культурных практик </a:t>
            </a:r>
            <a:r>
              <a:rPr lang="ru-RU" sz="900" b="1" dirty="0">
                <a:solidFill>
                  <a:schemeClr val="tx1"/>
                </a:solidFill>
              </a:rPr>
              <a:t>(п.24)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Способы поддержки детской инициативы</a:t>
            </a:r>
          </a:p>
          <a:p>
            <a:r>
              <a:rPr lang="ru-RU" sz="900" dirty="0">
                <a:solidFill>
                  <a:schemeClr val="tx1"/>
                </a:solidFill>
              </a:rPr>
              <a:t>     </a:t>
            </a:r>
            <a:r>
              <a:rPr lang="ru-RU" sz="900" b="1" dirty="0">
                <a:solidFill>
                  <a:schemeClr val="tx1"/>
                </a:solidFill>
              </a:rPr>
              <a:t>(п. 25)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FF0000"/>
                </a:solidFill>
              </a:rPr>
              <a:t>Особенности взаимодействия с семьями обучающихся</a:t>
            </a:r>
          </a:p>
          <a:p>
            <a:r>
              <a:rPr lang="ru-RU" sz="900" b="1" dirty="0">
                <a:solidFill>
                  <a:srgbClr val="FF0000"/>
                </a:solidFill>
              </a:rPr>
              <a:t>     (п.26)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Направления и задачи КРР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п.27)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Содержание КРР </a:t>
            </a:r>
            <a:r>
              <a:rPr lang="ru-RU" sz="900" b="1" dirty="0">
                <a:solidFill>
                  <a:schemeClr val="tx1"/>
                </a:solidFill>
              </a:rPr>
              <a:t>(п.28)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Федеральная рабочая программа воспитания </a:t>
            </a:r>
            <a:r>
              <a:rPr lang="ru-RU" sz="1000" b="1" dirty="0">
                <a:solidFill>
                  <a:schemeClr val="tx1"/>
                </a:solidFill>
              </a:rPr>
              <a:t>(п.29)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>
                <a:solidFill>
                  <a:schemeClr val="tx1"/>
                </a:solidFill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</a:rPr>
              <a:t>Содержательный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36246" y="724809"/>
            <a:ext cx="7469883" cy="5883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П. 26</a:t>
            </a:r>
            <a:r>
              <a:rPr lang="ru-RU" b="1" dirty="0">
                <a:solidFill>
                  <a:schemeClr val="tx1"/>
                </a:solidFill>
              </a:rPr>
              <a:t>. Особенности взаимодействия педагогического коллектива с семьями обучающихся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Цели:</a:t>
            </a:r>
          </a:p>
          <a:p>
            <a:r>
              <a:rPr lang="ru-RU" dirty="0">
                <a:solidFill>
                  <a:schemeClr val="tx1"/>
                </a:solidFill>
              </a:rPr>
              <a:t>обеспечение психолого-педагогической </a:t>
            </a:r>
            <a:r>
              <a:rPr lang="ru-RU" dirty="0">
                <a:solidFill>
                  <a:srgbClr val="FF0000"/>
                </a:solidFill>
              </a:rPr>
              <a:t>поддержки семьи и повышение компетентности родителей </a:t>
            </a:r>
            <a:r>
              <a:rPr lang="ru-RU" dirty="0">
                <a:solidFill>
                  <a:schemeClr val="tx1"/>
                </a:solidFill>
              </a:rPr>
              <a:t>(законных представителей) в вопросах образования, охраны и укрепления здоровья детей младенческого, раннего и дошкольного возрастов;</a:t>
            </a:r>
          </a:p>
          <a:p>
            <a:r>
              <a:rPr lang="ru-RU" dirty="0">
                <a:solidFill>
                  <a:schemeClr val="tx1"/>
                </a:solidFill>
              </a:rPr>
              <a:t>обеспечение единства подходов к воспитанию и обучению детей в условиях ДОО и семьи; </a:t>
            </a:r>
            <a:r>
              <a:rPr lang="ru-RU" dirty="0">
                <a:solidFill>
                  <a:srgbClr val="FF0000"/>
                </a:solidFill>
              </a:rPr>
              <a:t>повышение воспитательного потенциала семьи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Задачи: </a:t>
            </a:r>
            <a:endParaRPr lang="ru-RU" b="1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ru-RU" u="sng" dirty="0" smtClean="0">
                <a:solidFill>
                  <a:schemeClr val="tx1"/>
                </a:solidFill>
              </a:rPr>
              <a:t>информирование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родителей (законных представителей) и </a:t>
            </a:r>
            <a:r>
              <a:rPr lang="ru-RU" dirty="0" smtClean="0">
                <a:solidFill>
                  <a:schemeClr val="tx1"/>
                </a:solidFill>
              </a:rPr>
              <a:t>общественности</a:t>
            </a:r>
          </a:p>
          <a:p>
            <a:pPr marL="342900" indent="-342900">
              <a:buAutoNum type="arabicParenR"/>
            </a:pPr>
            <a:r>
              <a:rPr lang="ru-RU" u="sng" dirty="0" smtClean="0">
                <a:solidFill>
                  <a:schemeClr val="tx1"/>
                </a:solidFill>
              </a:rPr>
              <a:t>просвещение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родителей (законных </a:t>
            </a:r>
            <a:r>
              <a:rPr lang="ru-RU" dirty="0" smtClean="0">
                <a:solidFill>
                  <a:schemeClr val="tx1"/>
                </a:solidFill>
              </a:rPr>
              <a:t>представителей)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способствование </a:t>
            </a:r>
            <a:r>
              <a:rPr lang="ru-RU" u="sng" dirty="0">
                <a:solidFill>
                  <a:schemeClr val="tx1"/>
                </a:solidFill>
              </a:rPr>
              <a:t>развитию ответственного и осознанного </a:t>
            </a:r>
            <a:r>
              <a:rPr lang="ru-RU" u="sng" dirty="0" err="1">
                <a:solidFill>
                  <a:schemeClr val="tx1"/>
                </a:solidFill>
              </a:rPr>
              <a:t>родительства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как базовой основы благополучия семьи;</a:t>
            </a:r>
          </a:p>
          <a:p>
            <a:r>
              <a:rPr lang="ru-RU" dirty="0">
                <a:solidFill>
                  <a:schemeClr val="tx1"/>
                </a:solidFill>
              </a:rPr>
              <a:t>4) </a:t>
            </a:r>
            <a:r>
              <a:rPr lang="ru-RU" dirty="0" smtClean="0">
                <a:solidFill>
                  <a:schemeClr val="tx1"/>
                </a:solidFill>
              </a:rPr>
              <a:t>   построение </a:t>
            </a:r>
            <a:r>
              <a:rPr lang="ru-RU" u="sng" dirty="0">
                <a:solidFill>
                  <a:schemeClr val="tx1"/>
                </a:solidFill>
              </a:rPr>
              <a:t>взаимодействия</a:t>
            </a:r>
            <a:r>
              <a:rPr lang="ru-RU" dirty="0">
                <a:solidFill>
                  <a:schemeClr val="tx1"/>
                </a:solidFill>
              </a:rPr>
              <a:t> в форме сотрудничества и установления партнёрских отношений с родителями (законными представителями)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 startAt="5"/>
            </a:pPr>
            <a:r>
              <a:rPr lang="ru-RU" u="sng" dirty="0" smtClean="0">
                <a:solidFill>
                  <a:schemeClr val="tx1"/>
                </a:solidFill>
              </a:rPr>
              <a:t>вовлечение </a:t>
            </a:r>
            <a:r>
              <a:rPr lang="ru-RU" dirty="0">
                <a:solidFill>
                  <a:schemeClr val="tx1"/>
                </a:solidFill>
              </a:rPr>
              <a:t>родителей (законных представителей) в образовательный процесс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Направления взаимодействия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AutoNum type="arabicParenR"/>
            </a:pPr>
            <a:r>
              <a:rPr lang="ru-RU" dirty="0" err="1" smtClean="0">
                <a:solidFill>
                  <a:schemeClr val="tx1"/>
                </a:solidFill>
              </a:rPr>
              <a:t>диагностико</a:t>
            </a:r>
            <a:r>
              <a:rPr lang="ru-RU" dirty="0" smtClean="0">
                <a:solidFill>
                  <a:schemeClr val="tx1"/>
                </a:solidFill>
              </a:rPr>
              <a:t>-аналитическое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просветительское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Консультационное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П. 26.11. Педагоги самостоятельно выбирают педагогически обоснованные методы, приемы и способы взаимодействия с семьями обучающихся, в зависимости от стоящих перед ними задач.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2832" y="564899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6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441913" y="1284025"/>
            <a:ext cx="837713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Обязательная часть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99%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7558" y="294881"/>
            <a:ext cx="8846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Каким должно быть соотношение частей Программы?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673558" y="694991"/>
            <a:ext cx="5881133" cy="44233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Должно быть не менее 60% и не более 40%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924247" y="1278541"/>
            <a:ext cx="776835" cy="8699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48657" y="2286088"/>
            <a:ext cx="776349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Обязательная часть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90%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55399" y="3304336"/>
            <a:ext cx="689090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Обязательная часть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80%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62143" y="4346860"/>
            <a:ext cx="592929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Обязательная часть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70%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60794" y="5446028"/>
            <a:ext cx="576071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Обязательная часть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не менее 60%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333528" y="2260464"/>
            <a:ext cx="138373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475772" y="3302987"/>
            <a:ext cx="223879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698939" y="4337419"/>
            <a:ext cx="301428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30%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77954" y="5420403"/>
            <a:ext cx="331773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Часть, формируемая участниками образовательных отношений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более 40%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98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7927" y="279522"/>
            <a:ext cx="8488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ДИАГНОСТИЧЕСКАЯ КАРТА СООТВЕТСТВИЯ ОСНОВНОЙ ОБРАЗОВАТЕЛЬНОЙ ПРОГРАММЫ ДОО ОБЯЗАТЕЛЬНОМУ МИНИМУМУ СОДЕРЖАНИЯ, ЗАДАННОМУ В ФОП ДО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1635" y="1202852"/>
            <a:ext cx="5467928" cy="53293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Чек-лист анализа соответствия </a:t>
            </a:r>
            <a:r>
              <a:rPr lang="ru-RU" sz="1200" b="1" u="sng" dirty="0" smtClean="0">
                <a:solidFill>
                  <a:schemeClr val="tx1"/>
                </a:solidFill>
              </a:rPr>
              <a:t>Программы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 </a:t>
            </a:r>
            <a:r>
              <a:rPr lang="ru-RU" sz="1200" b="1" u="sng" dirty="0">
                <a:solidFill>
                  <a:schemeClr val="tx1"/>
                </a:solidFill>
              </a:rPr>
              <a:t>обязательному минимуму содержания, заданному в ФОП </a:t>
            </a:r>
            <a:r>
              <a:rPr lang="ru-RU" sz="1200" b="1" u="sng" dirty="0" smtClean="0">
                <a:solidFill>
                  <a:schemeClr val="tx1"/>
                </a:solidFill>
              </a:rPr>
              <a:t>ДО</a:t>
            </a:r>
          </a:p>
          <a:p>
            <a:pPr algn="just"/>
            <a:endParaRPr lang="ru-RU" sz="1200" b="1" u="sng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Действие 1. </a:t>
            </a:r>
            <a:r>
              <a:rPr lang="ru-RU" sz="1200" dirty="0">
                <a:solidFill>
                  <a:schemeClr val="tx1"/>
                </a:solidFill>
              </a:rPr>
              <a:t>Соотносим </a:t>
            </a:r>
            <a:r>
              <a:rPr lang="ru-RU" sz="1200" b="1" u="sng" dirty="0">
                <a:solidFill>
                  <a:schemeClr val="tx1"/>
                </a:solidFill>
              </a:rPr>
              <a:t>структуру</a:t>
            </a:r>
            <a:r>
              <a:rPr lang="ru-RU" sz="1200" dirty="0">
                <a:solidFill>
                  <a:schemeClr val="tx1"/>
                </a:solidFill>
              </a:rPr>
              <a:t> Программы с Федеральной программой и ФГОС ДО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Действие </a:t>
            </a:r>
            <a:r>
              <a:rPr lang="ru-RU" sz="1200" b="1" dirty="0">
                <a:solidFill>
                  <a:schemeClr val="tx1"/>
                </a:solidFill>
              </a:rPr>
              <a:t>2. </a:t>
            </a:r>
            <a:r>
              <a:rPr lang="ru-RU" sz="1200" dirty="0">
                <a:solidFill>
                  <a:schemeClr val="tx1"/>
                </a:solidFill>
              </a:rPr>
              <a:t>Соотносим </a:t>
            </a:r>
            <a:r>
              <a:rPr lang="ru-RU" sz="1200" b="1" u="sng" dirty="0">
                <a:solidFill>
                  <a:schemeClr val="tx1"/>
                </a:solidFill>
              </a:rPr>
              <a:t>цель и задачи </a:t>
            </a:r>
            <a:r>
              <a:rPr lang="ru-RU" sz="1200" dirty="0">
                <a:solidFill>
                  <a:schemeClr val="tx1"/>
                </a:solidFill>
              </a:rPr>
              <a:t>Программы с Федеральной </a:t>
            </a:r>
            <a:r>
              <a:rPr lang="ru-RU" sz="1200" dirty="0" smtClean="0">
                <a:solidFill>
                  <a:schemeClr val="tx1"/>
                </a:solidFill>
              </a:rPr>
              <a:t>программой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Действие </a:t>
            </a:r>
            <a:r>
              <a:rPr lang="ru-RU" sz="1200" b="1" dirty="0">
                <a:solidFill>
                  <a:schemeClr val="tx1"/>
                </a:solidFill>
              </a:rPr>
              <a:t>3</a:t>
            </a:r>
            <a:r>
              <a:rPr lang="ru-RU" sz="1200" dirty="0">
                <a:solidFill>
                  <a:schemeClr val="tx1"/>
                </a:solidFill>
              </a:rPr>
              <a:t>. Соотносим </a:t>
            </a:r>
            <a:r>
              <a:rPr lang="ru-RU" sz="1200" b="1" u="sng" dirty="0">
                <a:solidFill>
                  <a:schemeClr val="tx1"/>
                </a:solidFill>
              </a:rPr>
              <a:t>планируемые </a:t>
            </a:r>
            <a:r>
              <a:rPr lang="ru-RU" sz="1200" b="1" u="sng" dirty="0" smtClean="0">
                <a:solidFill>
                  <a:schemeClr val="tx1"/>
                </a:solidFill>
              </a:rPr>
              <a:t>результаты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Действие </a:t>
            </a:r>
            <a:r>
              <a:rPr lang="ru-RU" sz="1200" b="1" dirty="0">
                <a:solidFill>
                  <a:schemeClr val="tx1"/>
                </a:solidFill>
              </a:rPr>
              <a:t>4. </a:t>
            </a:r>
            <a:r>
              <a:rPr lang="ru-RU" sz="1200" dirty="0">
                <a:solidFill>
                  <a:schemeClr val="tx1"/>
                </a:solidFill>
              </a:rPr>
              <a:t>Соотносим </a:t>
            </a:r>
            <a:r>
              <a:rPr lang="ru-RU" sz="1200" b="1" u="sng" dirty="0">
                <a:solidFill>
                  <a:schemeClr val="tx1"/>
                </a:solidFill>
              </a:rPr>
              <a:t>задачи и содержание образовательной деятельности </a:t>
            </a:r>
            <a:r>
              <a:rPr lang="ru-RU" sz="1200" dirty="0">
                <a:solidFill>
                  <a:schemeClr val="tx1"/>
                </a:solidFill>
              </a:rPr>
              <a:t>по образовательным областям и направлениям воспитания Программы с Федеральной </a:t>
            </a:r>
            <a:r>
              <a:rPr lang="ru-RU" sz="1200" dirty="0" smtClean="0">
                <a:solidFill>
                  <a:schemeClr val="tx1"/>
                </a:solidFill>
              </a:rPr>
              <a:t>программой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Действие </a:t>
            </a:r>
            <a:r>
              <a:rPr lang="ru-RU" sz="1200" b="1" dirty="0">
                <a:solidFill>
                  <a:schemeClr val="tx1"/>
                </a:solidFill>
              </a:rPr>
              <a:t>5. </a:t>
            </a:r>
            <a:r>
              <a:rPr lang="ru-RU" sz="1200" dirty="0">
                <a:solidFill>
                  <a:schemeClr val="tx1"/>
                </a:solidFill>
              </a:rPr>
              <a:t>Соотносим </a:t>
            </a:r>
            <a:r>
              <a:rPr lang="ru-RU" sz="1200" b="1" u="sng" dirty="0">
                <a:solidFill>
                  <a:schemeClr val="tx1"/>
                </a:solidFill>
              </a:rPr>
              <a:t>направленность программ </a:t>
            </a:r>
            <a:r>
              <a:rPr lang="ru-RU" sz="1200" b="1" u="sng" dirty="0" smtClean="0">
                <a:solidFill>
                  <a:schemeClr val="tx1"/>
                </a:solidFill>
              </a:rPr>
              <a:t>коррекционно-развивающей </a:t>
            </a:r>
            <a:r>
              <a:rPr lang="ru-RU" sz="1200" b="1" u="sng" dirty="0">
                <a:solidFill>
                  <a:schemeClr val="tx1"/>
                </a:solidFill>
              </a:rPr>
              <a:t>работы </a:t>
            </a:r>
            <a:r>
              <a:rPr lang="ru-RU" sz="1200" dirty="0">
                <a:solidFill>
                  <a:schemeClr val="tx1"/>
                </a:solidFill>
              </a:rPr>
              <a:t>(далее – КРР), обозначенных в Программе с перечнем целевых групп Федеральной программы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Действие </a:t>
            </a:r>
            <a:r>
              <a:rPr lang="ru-RU" sz="1200" b="1" dirty="0">
                <a:solidFill>
                  <a:schemeClr val="tx1"/>
                </a:solidFill>
              </a:rPr>
              <a:t>6. </a:t>
            </a:r>
            <a:r>
              <a:rPr lang="ru-RU" sz="1200" dirty="0">
                <a:solidFill>
                  <a:schemeClr val="tx1"/>
                </a:solidFill>
              </a:rPr>
              <a:t>Определяем совокупное соответствие разделов Программы </a:t>
            </a:r>
            <a:r>
              <a:rPr lang="ru-RU" sz="1200" b="1" dirty="0">
                <a:solidFill>
                  <a:srgbClr val="FF0000"/>
                </a:solidFill>
              </a:rPr>
              <a:t>обязательному минимуму содержания</a:t>
            </a:r>
            <a:r>
              <a:rPr lang="ru-RU" sz="1200" dirty="0">
                <a:solidFill>
                  <a:schemeClr val="tx1"/>
                </a:solidFill>
              </a:rPr>
              <a:t>, заданному в Федеральной программе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Действие </a:t>
            </a:r>
            <a:r>
              <a:rPr lang="ru-RU" sz="1200" b="1" dirty="0">
                <a:solidFill>
                  <a:schemeClr val="tx1"/>
                </a:solidFill>
              </a:rPr>
              <a:t>7. </a:t>
            </a:r>
            <a:r>
              <a:rPr lang="ru-RU" sz="1200" dirty="0">
                <a:solidFill>
                  <a:schemeClr val="tx1"/>
                </a:solidFill>
              </a:rPr>
              <a:t>Формируем элементы вариативной части Программы </a:t>
            </a:r>
            <a:r>
              <a:rPr lang="ru-RU" sz="1200" b="1" dirty="0">
                <a:solidFill>
                  <a:srgbClr val="0070C0"/>
                </a:solidFill>
              </a:rPr>
              <a:t>из материалов, превышающих обязательный минимум </a:t>
            </a:r>
            <a:r>
              <a:rPr lang="ru-RU" sz="1200" dirty="0">
                <a:solidFill>
                  <a:schemeClr val="tx1"/>
                </a:solidFill>
              </a:rPr>
              <a:t>содержания Федеральной </a:t>
            </a:r>
            <a:r>
              <a:rPr lang="ru-RU" sz="1200" dirty="0" smtClean="0">
                <a:solidFill>
                  <a:schemeClr val="tx1"/>
                </a:solidFill>
              </a:rPr>
              <a:t>программы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Действие </a:t>
            </a:r>
            <a:r>
              <a:rPr lang="ru-RU" sz="1200" b="1" dirty="0">
                <a:solidFill>
                  <a:schemeClr val="tx1"/>
                </a:solidFill>
              </a:rPr>
              <a:t>8. </a:t>
            </a:r>
            <a:r>
              <a:rPr lang="ru-RU" sz="1200" dirty="0">
                <a:solidFill>
                  <a:schemeClr val="tx1"/>
                </a:solidFill>
              </a:rPr>
              <a:t>Проводим </a:t>
            </a:r>
            <a:r>
              <a:rPr lang="ru-RU" sz="1200" b="1" dirty="0">
                <a:solidFill>
                  <a:schemeClr val="tx1"/>
                </a:solidFill>
              </a:rPr>
              <a:t>анализ инфраструктуры и методического обеспечения </a:t>
            </a:r>
            <a:r>
              <a:rPr lang="ru-RU" sz="1200" dirty="0">
                <a:solidFill>
                  <a:schemeClr val="tx1"/>
                </a:solidFill>
              </a:rPr>
              <a:t>реализации Федеральной программы на основе «Рекомендаций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</a:t>
            </a:r>
            <a:r>
              <a:rPr lang="ru-RU" sz="1200" dirty="0"/>
              <a:t>»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1676584" y="1877106"/>
            <a:ext cx="2502685" cy="398087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Методика заполнения диагностической карты и анализа результатов соотнесения программного материала представлена в </a:t>
            </a:r>
            <a:r>
              <a:rPr lang="ru-RU" sz="1200" b="1" dirty="0">
                <a:solidFill>
                  <a:schemeClr val="tx1"/>
                </a:solidFill>
              </a:rPr>
              <a:t>методических рекомендациях к реализации Федеральной образовательной программы дошкольного образования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3888509" y="1355251"/>
            <a:ext cx="2868074" cy="2512291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При частичном соответствии или несоответствии разделы Программы ДОО, относящиеся к обязательной части </a:t>
            </a:r>
            <a:r>
              <a:rPr lang="ru-RU" sz="1000" b="1" dirty="0">
                <a:solidFill>
                  <a:srgbClr val="FF0000"/>
                </a:solidFill>
              </a:rPr>
              <a:t>корректируются и дополняются</a:t>
            </a:r>
            <a:r>
              <a:rPr lang="ru-RU" sz="1000" dirty="0">
                <a:solidFill>
                  <a:schemeClr val="tx1"/>
                </a:solidFill>
              </a:rPr>
              <a:t>, так как обязательная (инвариантная) часть Программы должна соответствовать Федеральной программе и составлять не менее 60 процентов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3796145" y="4019941"/>
            <a:ext cx="2983208" cy="274781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В каждом из разделов Программы ДОО </a:t>
            </a:r>
            <a:r>
              <a:rPr lang="ru-RU" sz="1000" b="1" dirty="0">
                <a:solidFill>
                  <a:srgbClr val="0070C0"/>
                </a:solidFill>
              </a:rPr>
              <a:t>программный материал может быть представлен значительно шире, чем в ФОП ДО </a:t>
            </a:r>
            <a:r>
              <a:rPr lang="ru-RU" sz="1000" dirty="0">
                <a:solidFill>
                  <a:schemeClr val="tx1"/>
                </a:solidFill>
              </a:rPr>
              <a:t>и в тех формулировках, которые отражают региональную специфику либо специфику конкретной ДОО. Программный материал, превышающий объем Федеральной программы, может быть обозначен как вариативная часть (часть, формируемая участниками образовательных отношений)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939123" y="3701426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9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0375" y="0"/>
            <a:ext cx="100676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Диагностическая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соответствия основной образовательной программы ДОО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обязательному минимуму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содержания, заданному в Федеральной программе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Диагностическая таблица 1. Соответствие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структуры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Федеральной программе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3734218"/>
              </p:ext>
            </p:extLst>
          </p:nvPr>
        </p:nvGraphicFramePr>
        <p:xfrm>
          <a:off x="2189018" y="1472721"/>
          <a:ext cx="9633527" cy="5256511"/>
        </p:xfrm>
        <a:graphic>
          <a:graphicData uri="http://schemas.openxmlformats.org/drawingml/2006/table">
            <a:tbl>
              <a:tblPr firstRow="1" firstCol="1" bandRow="1"/>
              <a:tblGrid>
                <a:gridCol w="7438547">
                  <a:extLst>
                    <a:ext uri="{9D8B030D-6E8A-4147-A177-3AD203B41FA5}">
                      <a16:colId xmlns="" xmlns:a16="http://schemas.microsoft.com/office/drawing/2014/main" val="2241318519"/>
                    </a:ext>
                  </a:extLst>
                </a:gridCol>
                <a:gridCol w="731660">
                  <a:extLst>
                    <a:ext uri="{9D8B030D-6E8A-4147-A177-3AD203B41FA5}">
                      <a16:colId xmlns="" xmlns:a16="http://schemas.microsoft.com/office/drawing/2014/main" val="2831898834"/>
                    </a:ext>
                  </a:extLst>
                </a:gridCol>
                <a:gridCol w="731660">
                  <a:extLst>
                    <a:ext uri="{9D8B030D-6E8A-4147-A177-3AD203B41FA5}">
                      <a16:colId xmlns="" xmlns:a16="http://schemas.microsoft.com/office/drawing/2014/main" val="1106878213"/>
                    </a:ext>
                  </a:extLst>
                </a:gridCol>
                <a:gridCol w="731660">
                  <a:extLst>
                    <a:ext uri="{9D8B030D-6E8A-4147-A177-3AD203B41FA5}">
                      <a16:colId xmlns="" xmlns:a16="http://schemas.microsoft.com/office/drawing/2014/main" val="4015238350"/>
                    </a:ext>
                  </a:extLst>
                </a:gridCol>
              </a:tblGrid>
              <a:tr h="21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Разделы ФОП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 (++)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ЧС (+-)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НС (--)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0695475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229915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Общие положении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0367827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 Целевой раздел Федеральной программы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0639602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1845027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Планируемые результаты реализации Федеральной программы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0716149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Педагогическая диагностика достижения планируемых результатов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715042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III. Содержательный раздел Федеральной программы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885274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и содержание образования (обучения и воспитания) по образовательным областям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0554825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0836200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2269317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9301348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4218417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27071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Вариативные формы, способы, методы и средства реализации Федеральной программы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0510606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образовательной деятельности разных видов и культурных практик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6983350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Способы и направления поддержки детской инициативы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3634369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взаимодействия педагогического коллектива с семьями обучающихся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6527244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Направления и задачи коррекционно-развивающей работы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8416236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Федеральная рабочая программа воспитания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928709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IV. Организационный раздел Федеральной программы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9608520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Психолого-педагогические условия реализации Федеральной программы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0697774"/>
                  </a:ext>
                </a:extLst>
              </a:tr>
              <a:tr h="2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организации развивающей предметно-пространственной среды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4060686"/>
                  </a:ext>
                </a:extLst>
              </a:tr>
              <a:tr h="42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Материально-техническое обеспечение Федеральной программы, обеспеченность методическими материалами и средствами обучения и воспитания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259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94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5983874"/>
              </p:ext>
            </p:extLst>
          </p:nvPr>
        </p:nvGraphicFramePr>
        <p:xfrm>
          <a:off x="2142836" y="886690"/>
          <a:ext cx="9790546" cy="2528002"/>
        </p:xfrm>
        <a:graphic>
          <a:graphicData uri="http://schemas.openxmlformats.org/drawingml/2006/table">
            <a:tbl>
              <a:tblPr firstRow="1" firstCol="1" bandRow="1"/>
              <a:tblGrid>
                <a:gridCol w="7559788">
                  <a:extLst>
                    <a:ext uri="{9D8B030D-6E8A-4147-A177-3AD203B41FA5}">
                      <a16:colId xmlns="" xmlns:a16="http://schemas.microsoft.com/office/drawing/2014/main" val="332684752"/>
                    </a:ext>
                  </a:extLst>
                </a:gridCol>
                <a:gridCol w="743586">
                  <a:extLst>
                    <a:ext uri="{9D8B030D-6E8A-4147-A177-3AD203B41FA5}">
                      <a16:colId xmlns="" xmlns:a16="http://schemas.microsoft.com/office/drawing/2014/main" val="429804016"/>
                    </a:ext>
                  </a:extLst>
                </a:gridCol>
                <a:gridCol w="743586">
                  <a:extLst>
                    <a:ext uri="{9D8B030D-6E8A-4147-A177-3AD203B41FA5}">
                      <a16:colId xmlns="" xmlns:a16="http://schemas.microsoft.com/office/drawing/2014/main" val="1529409813"/>
                    </a:ext>
                  </a:extLst>
                </a:gridCol>
                <a:gridCol w="743586">
                  <a:extLst>
                    <a:ext uri="{9D8B030D-6E8A-4147-A177-3AD203B41FA5}">
                      <a16:colId xmlns="" xmlns:a16="http://schemas.microsoft.com/office/drawing/2014/main" val="883365169"/>
                    </a:ext>
                  </a:extLst>
                </a:gridCol>
              </a:tblGrid>
              <a:tr h="632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Примерный перечень литературных, музыкальных, художественных, анимационных произведений для реализации Федеральной программы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255870"/>
                  </a:ext>
                </a:extLst>
              </a:tr>
              <a:tr h="3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Кадровые условия реализации Федеральной программы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8920451"/>
                  </a:ext>
                </a:extLst>
              </a:tr>
              <a:tr h="3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Примерный режим и распорядок дня в дошкольных группах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370060"/>
                  </a:ext>
                </a:extLst>
              </a:tr>
              <a:tr h="3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календарный план воспитательной работы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7412620"/>
                  </a:ext>
                </a:extLst>
              </a:tr>
              <a:tr h="632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по разделу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(сырой балл, обозначающий количество полных, частичных совпадений или не совпадений программных материалов)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0111231"/>
                  </a:ext>
                </a:extLst>
              </a:tr>
              <a:tr h="3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по разделу (в %)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57,7%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30,7%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027101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55271" y="3509958"/>
            <a:ext cx="95134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Отсутствующие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структурные компоненты</a:t>
            </a: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</a:t>
            </a:r>
            <a:endParaRPr lang="ru-RU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структурные компоненты</a:t>
            </a: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</a:t>
            </a:r>
            <a:endParaRPr lang="ru-RU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6873" y="4791281"/>
            <a:ext cx="9301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Знак ставится в соответствующем столбце, затем подсчитывается простое количество полных, частичных совпадений или не совпадений программных материалов. Затем </a:t>
            </a:r>
            <a:r>
              <a:rPr lang="ru-RU" dirty="0">
                <a:solidFill>
                  <a:srgbClr val="FF0000"/>
                </a:solidFill>
              </a:rPr>
              <a:t>рассчитывается процент </a:t>
            </a:r>
            <a:r>
              <a:rPr lang="ru-RU" dirty="0"/>
              <a:t>соответствия по формуле: ((кол-во совпадающих элементов) *100) ÷ (общее количество элементов)). Полученное значение проставляется в графе «Итого по разделу (в %)»</a:t>
            </a:r>
          </a:p>
        </p:txBody>
      </p:sp>
    </p:spTree>
    <p:extLst>
      <p:ext uri="{BB962C8B-B14F-4D97-AF65-F5344CB8AC3E}">
        <p14:creationId xmlns="" xmlns:p14="http://schemas.microsoft.com/office/powerpoint/2010/main" val="29155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3928" y="341063"/>
            <a:ext cx="5874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Диагностическая таблица 6. Соответствие Программы обязательному минимуму содержания, заданному в Федеральной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0842904"/>
              </p:ext>
            </p:extLst>
          </p:nvPr>
        </p:nvGraphicFramePr>
        <p:xfrm>
          <a:off x="2419927" y="1431636"/>
          <a:ext cx="9356435" cy="2356758"/>
        </p:xfrm>
        <a:graphic>
          <a:graphicData uri="http://schemas.openxmlformats.org/drawingml/2006/table">
            <a:tbl>
              <a:tblPr firstRow="1" firstCol="1" bandRow="1"/>
              <a:tblGrid>
                <a:gridCol w="3252161">
                  <a:extLst>
                    <a:ext uri="{9D8B030D-6E8A-4147-A177-3AD203B41FA5}">
                      <a16:colId xmlns="" xmlns:a16="http://schemas.microsoft.com/office/drawing/2014/main" val="1165477498"/>
                    </a:ext>
                  </a:extLst>
                </a:gridCol>
                <a:gridCol w="884967">
                  <a:extLst>
                    <a:ext uri="{9D8B030D-6E8A-4147-A177-3AD203B41FA5}">
                      <a16:colId xmlns="" xmlns:a16="http://schemas.microsoft.com/office/drawing/2014/main" val="856272441"/>
                    </a:ext>
                  </a:extLst>
                </a:gridCol>
                <a:gridCol w="884342">
                  <a:extLst>
                    <a:ext uri="{9D8B030D-6E8A-4147-A177-3AD203B41FA5}">
                      <a16:colId xmlns="" xmlns:a16="http://schemas.microsoft.com/office/drawing/2014/main" val="171020648"/>
                    </a:ext>
                  </a:extLst>
                </a:gridCol>
                <a:gridCol w="884967">
                  <a:extLst>
                    <a:ext uri="{9D8B030D-6E8A-4147-A177-3AD203B41FA5}">
                      <a16:colId xmlns="" xmlns:a16="http://schemas.microsoft.com/office/drawing/2014/main" val="899505063"/>
                    </a:ext>
                  </a:extLst>
                </a:gridCol>
                <a:gridCol w="3449998">
                  <a:extLst>
                    <a:ext uri="{9D8B030D-6E8A-4147-A177-3AD203B41FA5}">
                      <a16:colId xmlns="" xmlns:a16="http://schemas.microsoft.com/office/drawing/2014/main" val="1980495149"/>
                    </a:ext>
                  </a:extLst>
                </a:gridCol>
              </a:tblGrid>
              <a:tr h="4134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Разделы образовательной программы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(95-100 %)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(50 - 94%)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(0 - 49 %)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Примечания и рекомендации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7997070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6556201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ФОП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 (ссылка)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0605073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программы в целом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9833933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по возрастам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7601637"/>
                  </a:ext>
                </a:extLst>
              </a:tr>
              <a:tr h="539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и содержание образовательной деятельности по образовательным областям и направлениям воспитания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5313308"/>
                  </a:ext>
                </a:extLst>
              </a:tr>
              <a:tr h="35954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программ коррекционно-развивающей работы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66,6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543067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по программе (обязательная часть)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8946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722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1264" y="365658"/>
            <a:ext cx="6766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Какие организации обязаны реализовать ФОП ДО?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1200" y="91088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ВСЕ, кто имеет лицензию на осуществление образовательной деятельности по ОП ДО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01452" y="1834283"/>
            <a:ext cx="916247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Дошкольные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образовательные организации (государственные, муниципальные, частные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ст. 23 ФЗ-273)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01452" y="3987442"/>
            <a:ext cx="916247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Организации, осуществляющие обучение (научные, социальные, лечебные и иные юридические лица)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(п. 19 ст. 2; ст. 31 ФЗ-273)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01452" y="2927927"/>
            <a:ext cx="916247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Образовательные организации других типов с дошкольными группами (государственные, муниципальные, частные)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ст. 23 ФЗ-273)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01453" y="5046957"/>
            <a:ext cx="916247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Индивидуальные </a:t>
            </a:r>
            <a:r>
              <a:rPr lang="ru-RU" sz="1600" dirty="0" smtClean="0">
                <a:solidFill>
                  <a:schemeClr val="tx1"/>
                </a:solidFill>
              </a:rPr>
              <a:t>предприниматели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(ст</a:t>
            </a:r>
            <a:r>
              <a:rPr lang="ru-RU" sz="1600" dirty="0">
                <a:solidFill>
                  <a:schemeClr val="tx1"/>
                </a:solidFill>
              </a:rPr>
              <a:t>. 32 ФЗ-273)</a:t>
            </a:r>
          </a:p>
        </p:txBody>
      </p:sp>
    </p:spTree>
    <p:extLst>
      <p:ext uri="{BB962C8B-B14F-4D97-AF65-F5344CB8AC3E}">
        <p14:creationId xmlns="" xmlns:p14="http://schemas.microsoft.com/office/powerpoint/2010/main" val="4898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3928" y="341063"/>
            <a:ext cx="5874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Диагностическая таблица 6. Соответствие Программы обязательному минимуму содержания, заданному в Федеральной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0842904"/>
              </p:ext>
            </p:extLst>
          </p:nvPr>
        </p:nvGraphicFramePr>
        <p:xfrm>
          <a:off x="2419927" y="1431636"/>
          <a:ext cx="9356435" cy="2356758"/>
        </p:xfrm>
        <a:graphic>
          <a:graphicData uri="http://schemas.openxmlformats.org/drawingml/2006/table">
            <a:tbl>
              <a:tblPr firstRow="1" firstCol="1" bandRow="1"/>
              <a:tblGrid>
                <a:gridCol w="3252161">
                  <a:extLst>
                    <a:ext uri="{9D8B030D-6E8A-4147-A177-3AD203B41FA5}">
                      <a16:colId xmlns="" xmlns:a16="http://schemas.microsoft.com/office/drawing/2014/main" val="1165477498"/>
                    </a:ext>
                  </a:extLst>
                </a:gridCol>
                <a:gridCol w="884967">
                  <a:extLst>
                    <a:ext uri="{9D8B030D-6E8A-4147-A177-3AD203B41FA5}">
                      <a16:colId xmlns="" xmlns:a16="http://schemas.microsoft.com/office/drawing/2014/main" val="856272441"/>
                    </a:ext>
                  </a:extLst>
                </a:gridCol>
                <a:gridCol w="884342">
                  <a:extLst>
                    <a:ext uri="{9D8B030D-6E8A-4147-A177-3AD203B41FA5}">
                      <a16:colId xmlns="" xmlns:a16="http://schemas.microsoft.com/office/drawing/2014/main" val="171020648"/>
                    </a:ext>
                  </a:extLst>
                </a:gridCol>
                <a:gridCol w="884967">
                  <a:extLst>
                    <a:ext uri="{9D8B030D-6E8A-4147-A177-3AD203B41FA5}">
                      <a16:colId xmlns="" xmlns:a16="http://schemas.microsoft.com/office/drawing/2014/main" val="899505063"/>
                    </a:ext>
                  </a:extLst>
                </a:gridCol>
                <a:gridCol w="3449998">
                  <a:extLst>
                    <a:ext uri="{9D8B030D-6E8A-4147-A177-3AD203B41FA5}">
                      <a16:colId xmlns="" xmlns:a16="http://schemas.microsoft.com/office/drawing/2014/main" val="1980495149"/>
                    </a:ext>
                  </a:extLst>
                </a:gridCol>
              </a:tblGrid>
              <a:tr h="4134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Разделы образовательной программы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(95-100 %)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(50 - 94%)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(0 - 49 %)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Примечания и рекомендации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7997070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6556201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ФОП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 (ссылка)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0605073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программы в целом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9833933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по возрастам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7601637"/>
                  </a:ext>
                </a:extLst>
              </a:tr>
              <a:tr h="539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и содержание образовательной деятельности по образовательным областям и направлениям воспитания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5313308"/>
                  </a:ext>
                </a:extLst>
              </a:tr>
              <a:tr h="35954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программ коррекционно-развивающей работы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66,6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543067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по программе (обязательная часть)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894646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7511541"/>
              </p:ext>
            </p:extLst>
          </p:nvPr>
        </p:nvGraphicFramePr>
        <p:xfrm>
          <a:off x="2419926" y="4087090"/>
          <a:ext cx="9356435" cy="2360331"/>
        </p:xfrm>
        <a:graphic>
          <a:graphicData uri="http://schemas.openxmlformats.org/drawingml/2006/table">
            <a:tbl>
              <a:tblPr firstRow="1" firstCol="1" bandRow="1"/>
              <a:tblGrid>
                <a:gridCol w="3252161">
                  <a:extLst>
                    <a:ext uri="{9D8B030D-6E8A-4147-A177-3AD203B41FA5}">
                      <a16:colId xmlns="" xmlns:a16="http://schemas.microsoft.com/office/drawing/2014/main" val="1165477498"/>
                    </a:ext>
                  </a:extLst>
                </a:gridCol>
                <a:gridCol w="884967">
                  <a:extLst>
                    <a:ext uri="{9D8B030D-6E8A-4147-A177-3AD203B41FA5}">
                      <a16:colId xmlns="" xmlns:a16="http://schemas.microsoft.com/office/drawing/2014/main" val="856272441"/>
                    </a:ext>
                  </a:extLst>
                </a:gridCol>
                <a:gridCol w="884342">
                  <a:extLst>
                    <a:ext uri="{9D8B030D-6E8A-4147-A177-3AD203B41FA5}">
                      <a16:colId xmlns="" xmlns:a16="http://schemas.microsoft.com/office/drawing/2014/main" val="171020648"/>
                    </a:ext>
                  </a:extLst>
                </a:gridCol>
                <a:gridCol w="884967">
                  <a:extLst>
                    <a:ext uri="{9D8B030D-6E8A-4147-A177-3AD203B41FA5}">
                      <a16:colId xmlns="" xmlns:a16="http://schemas.microsoft.com/office/drawing/2014/main" val="899505063"/>
                    </a:ext>
                  </a:extLst>
                </a:gridCol>
                <a:gridCol w="3449998">
                  <a:extLst>
                    <a:ext uri="{9D8B030D-6E8A-4147-A177-3AD203B41FA5}">
                      <a16:colId xmlns="" xmlns:a16="http://schemas.microsoft.com/office/drawing/2014/main" val="1980495149"/>
                    </a:ext>
                  </a:extLst>
                </a:gridCol>
              </a:tblGrid>
              <a:tr h="4134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Разделы образовательной программы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(95-100 %)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(50 - 94%)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(0 - 49 %)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Примечания и рекомендации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7997070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6556201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0605073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программы в целом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9833933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по возрастам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7601637"/>
                  </a:ext>
                </a:extLst>
              </a:tr>
              <a:tr h="53931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и содержание образовательной деятельности по образовательным областям и направлениям воспитания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5313308"/>
                  </a:ext>
                </a:extLst>
              </a:tr>
              <a:tr h="35954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программ коррекционно-развивающей работы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66,6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543067"/>
                  </a:ext>
                </a:extLst>
              </a:tr>
              <a:tr h="206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по программе (обязательная часть)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0" marR="60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8946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105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02662" y="3205725"/>
            <a:ext cx="5615871" cy="1500187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 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3668" y="298715"/>
            <a:ext cx="7925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Каковы особенности ФОП ДО как нормативного </a:t>
            </a:r>
            <a:r>
              <a:rPr lang="ru-RU" sz="2000" b="1" dirty="0" smtClean="0">
                <a:solidFill>
                  <a:srgbClr val="0070C0"/>
                </a:solidFill>
              </a:rPr>
              <a:t>документа?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2096655" y="932874"/>
            <a:ext cx="2401453" cy="1749864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Образовательная </a:t>
            </a:r>
            <a:r>
              <a:rPr lang="ru-RU" dirty="0" smtClean="0">
                <a:solidFill>
                  <a:schemeClr val="tx1"/>
                </a:solidFill>
              </a:rPr>
              <a:t>программа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п. 9 ст. 2 ФЗ-273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4143463" y="1930751"/>
            <a:ext cx="2286201" cy="1704747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Федеральная </a:t>
            </a:r>
            <a:r>
              <a:rPr lang="ru-RU" dirty="0">
                <a:solidFill>
                  <a:schemeClr val="tx1"/>
                </a:solidFill>
              </a:rPr>
              <a:t>основная общеобразовательная программа </a:t>
            </a:r>
            <a:r>
              <a:rPr lang="ru-RU" b="1" dirty="0">
                <a:solidFill>
                  <a:srgbClr val="0070C0"/>
                </a:solidFill>
              </a:rPr>
              <a:t>п.10.1 ст.2 ФЗ-273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4143463" y="3710591"/>
            <a:ext cx="2286201" cy="1709869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Федеральная основная программа дошкольного образования </a:t>
            </a:r>
            <a:r>
              <a:rPr lang="ru-RU" b="1" dirty="0">
                <a:solidFill>
                  <a:srgbClr val="0070C0"/>
                </a:solidFill>
              </a:rPr>
              <a:t>Приказ № 1028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2096654" y="2757831"/>
            <a:ext cx="2401453" cy="1782291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ФГОС ДО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Приказ № 1028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470387" y="3281005"/>
            <a:ext cx="48882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528027" y="3901886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19223">
            <a:off x="4112870" y="2094484"/>
            <a:ext cx="575692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23602">
            <a:off x="4032517" y="3875977"/>
            <a:ext cx="68467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69382" y="1521594"/>
            <a:ext cx="3666836" cy="1757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ФОП ДО включает: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единые </a:t>
            </a:r>
            <a:r>
              <a:rPr lang="ru-RU" dirty="0">
                <a:solidFill>
                  <a:schemeClr val="tx1"/>
                </a:solidFill>
              </a:rPr>
              <a:t>для РФ базовые </a:t>
            </a:r>
            <a:r>
              <a:rPr lang="ru-RU" b="1" u="sng" dirty="0">
                <a:solidFill>
                  <a:srgbClr val="0070C0"/>
                </a:solidFill>
              </a:rPr>
              <a:t>объем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b="1" u="sng" dirty="0">
                <a:solidFill>
                  <a:srgbClr val="0070C0"/>
                </a:solidFill>
              </a:rPr>
              <a:t>содержание</a:t>
            </a:r>
            <a:r>
              <a:rPr lang="ru-RU" dirty="0">
                <a:solidFill>
                  <a:schemeClr val="tx1"/>
                </a:solidFill>
              </a:rPr>
              <a:t> ДО, осваиваемые обучающимися в организациях, осуществляющих образовательную деятельность, и </a:t>
            </a:r>
            <a:r>
              <a:rPr lang="ru-RU" b="1" u="sng" dirty="0">
                <a:solidFill>
                  <a:srgbClr val="0070C0"/>
                </a:solidFill>
              </a:rPr>
              <a:t>планируемые результаты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освоения образовательной программы.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69382" y="3398981"/>
            <a:ext cx="3666836" cy="1717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u="sng" dirty="0">
                <a:solidFill>
                  <a:srgbClr val="0070C0"/>
                </a:solidFill>
              </a:rPr>
              <a:t>у</a:t>
            </a:r>
            <a:r>
              <a:rPr lang="ru-RU" b="1" u="sng" dirty="0" smtClean="0">
                <a:solidFill>
                  <a:srgbClr val="0070C0"/>
                </a:solidFill>
              </a:rPr>
              <a:t>чебно-методическая документация: </a:t>
            </a:r>
            <a:r>
              <a:rPr lang="ru-RU" dirty="0">
                <a:solidFill>
                  <a:schemeClr val="tx1"/>
                </a:solidFill>
              </a:rPr>
              <a:t>федеральная рабочая программа воспитания, примерный режим и распорядок дня дошкольных групп, федеральный календарный план воспитательной работы и иные компоненты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1180" y="5420459"/>
            <a:ext cx="5115038" cy="116518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ФОП ДО не </a:t>
            </a:r>
            <a:r>
              <a:rPr lang="ru-RU" b="1" u="sng" dirty="0">
                <a:solidFill>
                  <a:srgbClr val="FF0000"/>
                </a:solidFill>
              </a:rPr>
              <a:t>включает </a:t>
            </a:r>
            <a:r>
              <a:rPr lang="ru-RU" dirty="0">
                <a:solidFill>
                  <a:schemeClr val="tx1"/>
                </a:solidFill>
              </a:rPr>
              <a:t>учебно-методическую документацию, предусмотренную для общеобразовательных организаций (школ): </a:t>
            </a:r>
            <a:r>
              <a:rPr lang="ru-RU" dirty="0">
                <a:solidFill>
                  <a:srgbClr val="FF0000"/>
                </a:solidFill>
              </a:rPr>
              <a:t>учебный план, учебный календарный график, рабочие программы дисциплин (модулей), оценочные средства</a:t>
            </a:r>
          </a:p>
        </p:txBody>
      </p:sp>
      <p:sp>
        <p:nvSpPr>
          <p:cNvPr id="17" name="Умножение 16"/>
          <p:cNvSpPr/>
          <p:nvPr/>
        </p:nvSpPr>
        <p:spPr>
          <a:xfrm>
            <a:off x="6505241" y="5111038"/>
            <a:ext cx="618836" cy="47105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093100" y="5568497"/>
            <a:ext cx="4017819" cy="11082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Управление ДОУ. – 2015. - № 9. ПОЧЕМУ В ДОШКОЛЬНОЙ ОБРАЗОВАТЕЛЬНОЙ ОРГАНИЗАЦИИ НЕ МОЖЕТ БЫТЬ УЧЕБНОГО ПЛАНА Волобуева Л.М., кандидат педагогических </a:t>
            </a:r>
            <a:r>
              <a:rPr lang="ru-RU" sz="1100" dirty="0" smtClean="0">
                <a:solidFill>
                  <a:schemeClr val="tx1"/>
                </a:solidFill>
              </a:rPr>
              <a:t>наук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4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3668" y="298715"/>
            <a:ext cx="8233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Как работать с ФОП ДО, целенаправленно попадая в то место,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которое необходимо?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4365" y="1006601"/>
            <a:ext cx="369454" cy="56906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52492" y="2312477"/>
            <a:ext cx="6176085" cy="985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пояснительная записка (цели, задачи, принципы)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планируемые </a:t>
            </a:r>
            <a:r>
              <a:rPr lang="ru-RU" sz="1300" dirty="0">
                <a:solidFill>
                  <a:schemeClr val="tx1"/>
                </a:solidFill>
              </a:rPr>
              <a:t>результаты освоения Федеральной </a:t>
            </a:r>
            <a:r>
              <a:rPr lang="ru-RU" sz="1300" dirty="0" smtClean="0">
                <a:solidFill>
                  <a:schemeClr val="tx1"/>
                </a:solidFill>
              </a:rPr>
              <a:t>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описание </a:t>
            </a:r>
            <a:r>
              <a:rPr lang="ru-RU" sz="1300" dirty="0">
                <a:solidFill>
                  <a:schemeClr val="tx1"/>
                </a:solidFill>
              </a:rPr>
              <a:t>подходов к педагогической диагностике достижений планируемых </a:t>
            </a:r>
            <a:r>
              <a:rPr lang="ru-RU" sz="1300" dirty="0" smtClean="0">
                <a:solidFill>
                  <a:schemeClr val="tx1"/>
                </a:solidFill>
              </a:rPr>
              <a:t>результатов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43121" y="968159"/>
            <a:ext cx="2660073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21" y="1538283"/>
            <a:ext cx="2660072" cy="6789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spcBef>
                <a:spcPts val="540"/>
              </a:spcBef>
              <a:spcAft>
                <a:spcPts val="540"/>
              </a:spcAft>
              <a:buAutoNum type="romanUcPeriod"/>
            </a:pPr>
            <a:r>
              <a:rPr lang="ru-RU" b="1" dirty="0" smtClean="0">
                <a:solidFill>
                  <a:srgbClr val="26282F"/>
                </a:solidFill>
              </a:rPr>
              <a:t>Общие положения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b="1" dirty="0" smtClean="0">
                <a:solidFill>
                  <a:srgbClr val="26282F"/>
                </a:solidFill>
              </a:rPr>
              <a:t>П.1-12</a:t>
            </a:r>
            <a:endParaRPr lang="ru-RU" b="1" dirty="0">
              <a:solidFill>
                <a:srgbClr val="26282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01177" y="3461220"/>
            <a:ext cx="2743959" cy="22876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III. Содержательный </a:t>
            </a:r>
            <a:r>
              <a:rPr lang="ru-RU" b="1" dirty="0" smtClean="0">
                <a:solidFill>
                  <a:schemeClr val="tx1"/>
                </a:solidFill>
              </a:rPr>
              <a:t>раздел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П. 17 - 29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1" y="2275728"/>
            <a:ext cx="2660072" cy="11140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II. Целевой </a:t>
            </a:r>
            <a:r>
              <a:rPr lang="ru-RU" b="1" dirty="0" smtClean="0">
                <a:solidFill>
                  <a:schemeClr val="tx1"/>
                </a:solidFill>
              </a:rPr>
              <a:t>раздел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П. 13-16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382982" y="1075230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43122" y="5820386"/>
            <a:ext cx="2660072" cy="9129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IV. </a:t>
            </a:r>
            <a:r>
              <a:rPr lang="ru-RU" b="1" dirty="0" smtClean="0">
                <a:solidFill>
                  <a:schemeClr val="tx1"/>
                </a:solidFill>
              </a:rPr>
              <a:t>Организационный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П. 30-35 </a:t>
            </a:r>
            <a:r>
              <a:rPr lang="ru-RU" dirty="0"/>
              <a:t>раздел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52495" y="1540386"/>
            <a:ext cx="6176082" cy="6789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</a:rPr>
              <a:t>функции </a:t>
            </a:r>
            <a:r>
              <a:rPr lang="ru-RU" sz="1300" dirty="0">
                <a:solidFill>
                  <a:schemeClr val="tx1"/>
                </a:solidFill>
              </a:rPr>
              <a:t>дошкольного уровня </a:t>
            </a:r>
            <a:r>
              <a:rPr lang="ru-RU" sz="1300" dirty="0" smtClean="0">
                <a:solidFill>
                  <a:schemeClr val="tx1"/>
                </a:solidFill>
              </a:rPr>
              <a:t>образования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краткое содержание разделов программы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52492" y="3389745"/>
            <a:ext cx="6176085" cy="23411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задачи </a:t>
            </a:r>
            <a:r>
              <a:rPr lang="ru-RU" sz="1300" dirty="0">
                <a:solidFill>
                  <a:schemeClr val="tx1"/>
                </a:solidFill>
              </a:rPr>
              <a:t>и содержание образования (обучения и воспитания) по образовательным </a:t>
            </a:r>
            <a:r>
              <a:rPr lang="ru-RU" sz="1300" dirty="0" smtClean="0">
                <a:solidFill>
                  <a:schemeClr val="tx1"/>
                </a:solidFill>
              </a:rPr>
              <a:t>областям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вариативные </a:t>
            </a:r>
            <a:r>
              <a:rPr lang="ru-RU" sz="1300" dirty="0">
                <a:solidFill>
                  <a:schemeClr val="tx1"/>
                </a:solidFill>
              </a:rPr>
              <a:t>формы, способы, методы и средства реализации Федеральной </a:t>
            </a:r>
            <a:r>
              <a:rPr lang="ru-RU" sz="1300" dirty="0" smtClean="0">
                <a:solidFill>
                  <a:schemeClr val="tx1"/>
                </a:solidFill>
              </a:rPr>
              <a:t>программы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особенности </a:t>
            </a:r>
            <a:r>
              <a:rPr lang="ru-RU" sz="1300" dirty="0">
                <a:solidFill>
                  <a:schemeClr val="tx1"/>
                </a:solidFill>
              </a:rPr>
              <a:t>образовательной деятельности разных видов и культурных </a:t>
            </a:r>
            <a:r>
              <a:rPr lang="ru-RU" sz="1300" dirty="0" smtClean="0">
                <a:solidFill>
                  <a:schemeClr val="tx1"/>
                </a:solidFill>
              </a:rPr>
              <a:t>практик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н</a:t>
            </a:r>
            <a:r>
              <a:rPr lang="ru-RU" sz="1300" dirty="0" smtClean="0">
                <a:solidFill>
                  <a:schemeClr val="tx1"/>
                </a:solidFill>
              </a:rPr>
              <a:t>аправления </a:t>
            </a:r>
            <a:r>
              <a:rPr lang="ru-RU" sz="1300" dirty="0">
                <a:solidFill>
                  <a:schemeClr val="tx1"/>
                </a:solidFill>
              </a:rPr>
              <a:t>и задачи коррекционно-развивающей </a:t>
            </a:r>
            <a:r>
              <a:rPr lang="ru-RU" sz="1300" dirty="0" smtClean="0">
                <a:solidFill>
                  <a:schemeClr val="tx1"/>
                </a:solidFill>
              </a:rPr>
              <a:t>работы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с</a:t>
            </a:r>
            <a:r>
              <a:rPr lang="ru-RU" sz="1300" dirty="0" smtClean="0">
                <a:solidFill>
                  <a:schemeClr val="tx1"/>
                </a:solidFill>
              </a:rPr>
              <a:t>одержание </a:t>
            </a:r>
            <a:r>
              <a:rPr lang="ru-RU" sz="1300" dirty="0">
                <a:solidFill>
                  <a:schemeClr val="tx1"/>
                </a:solidFill>
              </a:rPr>
              <a:t>коррекционно-развивающей работы </a:t>
            </a:r>
            <a:endParaRPr lang="ru-RU" sz="13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Федеральная рабочая программа </a:t>
            </a:r>
            <a:r>
              <a:rPr lang="ru-RU" sz="1300" dirty="0">
                <a:solidFill>
                  <a:schemeClr val="tx1"/>
                </a:solidFill>
              </a:rPr>
              <a:t>воспитания</a:t>
            </a: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52500" y="5820386"/>
            <a:ext cx="6176082" cy="8768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условия реализации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п</a:t>
            </a:r>
            <a:r>
              <a:rPr lang="ru-RU" sz="1300" dirty="0" smtClean="0">
                <a:solidFill>
                  <a:schemeClr val="tx1"/>
                </a:solidFill>
              </a:rPr>
              <a:t>еречень произведений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п</a:t>
            </a:r>
            <a:r>
              <a:rPr lang="ru-RU" sz="1300" dirty="0" smtClean="0">
                <a:solidFill>
                  <a:schemeClr val="tx1"/>
                </a:solidFill>
              </a:rPr>
              <a:t>римерный режим и распорядок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Федеральный календарный план воспитательной работы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9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.ТРЕБОВАНИЯ К СТРУКТУРЕ ОБРАЗОВАТЕЛЬНОЙ ПРОГРАММЫ ДОШКОЛЬНОГО ОБРАЗОВАНИЯ И ЕЁ ОБЪЁМУ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dirty="0" smtClean="0"/>
              <a:t>2.3. Программа формируется как </a:t>
            </a:r>
          </a:p>
          <a:p>
            <a:pPr algn="ctr">
              <a:buNone/>
            </a:pPr>
            <a:r>
              <a:rPr lang="ru-RU" dirty="0" smtClean="0"/>
              <a:t>программа психолого-педагогической поддержки ПОЗИТИВНОЙ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социализации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i="1" dirty="0" smtClean="0"/>
              <a:t>и</a:t>
            </a:r>
            <a:r>
              <a:rPr lang="ru-RU" dirty="0" smtClean="0"/>
              <a:t>  </a:t>
            </a:r>
            <a:r>
              <a:rPr lang="ru-RU" b="1" i="1" dirty="0" smtClean="0">
                <a:solidFill>
                  <a:srgbClr val="0070C0"/>
                </a:solidFill>
              </a:rPr>
              <a:t>индивидуализации</a:t>
            </a:r>
          </a:p>
          <a:p>
            <a:pPr algn="ctr">
              <a:buNone/>
            </a:pPr>
            <a:endParaRPr lang="ru-RU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ru-RU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>
              <a:buNone/>
            </a:pPr>
            <a:endParaRPr lang="ru-RU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/>
              <a:t>ФГОС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1677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74576" y="1400645"/>
            <a:ext cx="8229600" cy="50195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Социализация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процесс усвоения и дальнейшего развития индивидом социально-культурного опыта (трудовых навыков, знаний, норм, ценностей, традиций), накапливаемого и передаваемого от поколения к поколению, процесс включения индивида в систему общественных отношений и формирования у него социальных качеств</a:t>
            </a:r>
          </a:p>
          <a:p>
            <a:pPr algn="r">
              <a:buNone/>
            </a:pPr>
            <a:endParaRPr lang="ru-RU" sz="1200" dirty="0"/>
          </a:p>
          <a:p>
            <a:pPr algn="r">
              <a:buNone/>
            </a:pPr>
            <a:r>
              <a:rPr lang="ru-RU" sz="1200" dirty="0"/>
              <a:t>Учитель и ученик: возможность диалога и понимания. Том 2.</a:t>
            </a:r>
          </a:p>
          <a:p>
            <a:pPr algn="r">
              <a:buNone/>
            </a:pPr>
            <a:r>
              <a:rPr lang="ru-RU" sz="1200" dirty="0"/>
              <a:t>Под общ. ред. Л.И.Семиной. – М.: Изд-во «</a:t>
            </a:r>
            <a:r>
              <a:rPr lang="ru-RU" sz="1200" dirty="0" err="1"/>
              <a:t>Бонфи</a:t>
            </a:r>
            <a:r>
              <a:rPr lang="ru-RU" sz="1200" dirty="0"/>
              <a:t>», 2002.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Качество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4152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28365" y="1440987"/>
            <a:ext cx="8229600" cy="4805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ru-RU" b="1" dirty="0" smtClean="0">
                <a:solidFill>
                  <a:srgbClr val="0070C0"/>
                </a:solidFill>
              </a:rPr>
              <a:t> Индивидуализация </a:t>
            </a:r>
            <a:r>
              <a:rPr lang="ru-RU" dirty="0" smtClean="0"/>
              <a:t>– процесс порождения и осознания индивидом собственного опыта, в котором он признаёт себя в качестве субъекта, свободно определяющего и реализующего собственные цели, добровольно возлагающего на себя ответственность за результаты как следствие своей целенаправленной деятельности 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1200" dirty="0"/>
              <a:t>Учитель и ученик: возможность диалога и понимания. Том 2.</a:t>
            </a:r>
          </a:p>
          <a:p>
            <a:pPr algn="r">
              <a:buNone/>
            </a:pPr>
            <a:r>
              <a:rPr lang="ru-RU" sz="1200" dirty="0"/>
              <a:t>Под общ. ред. Л.И.Семиной. – М.: Изд-во «</a:t>
            </a:r>
            <a:r>
              <a:rPr lang="ru-RU" sz="1200" dirty="0" err="1"/>
              <a:t>Бонфи</a:t>
            </a:r>
            <a:r>
              <a:rPr lang="ru-RU" sz="1200" dirty="0"/>
              <a:t>», 2002.</a:t>
            </a:r>
          </a:p>
          <a:p>
            <a:pPr algn="r">
              <a:buNone/>
            </a:pPr>
            <a:endParaRPr lang="ru-RU" sz="1200" dirty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Качество дошкольного образования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033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3668" y="298715"/>
            <a:ext cx="8233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Как работать с ФОП ДО, целенаправленно попадая в то место,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которое необходимо?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4365" y="1006601"/>
            <a:ext cx="369454" cy="56906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52492" y="2312477"/>
            <a:ext cx="6176085" cy="985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пояснительная </a:t>
            </a:r>
            <a:r>
              <a:rPr lang="ru-RU" sz="1300" dirty="0" smtClean="0">
                <a:solidFill>
                  <a:srgbClr val="FF0000"/>
                </a:solidFill>
              </a:rPr>
              <a:t>записка (цели, задачи, принципы)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FF0000"/>
                </a:solidFill>
              </a:rPr>
              <a:t>планируемые </a:t>
            </a:r>
            <a:r>
              <a:rPr lang="ru-RU" sz="1300" dirty="0">
                <a:solidFill>
                  <a:srgbClr val="FF0000"/>
                </a:solidFill>
              </a:rPr>
              <a:t>результаты освоения Федеральной </a:t>
            </a:r>
            <a:r>
              <a:rPr lang="ru-RU" sz="1300" dirty="0" smtClean="0">
                <a:solidFill>
                  <a:srgbClr val="FF0000"/>
                </a:solidFill>
              </a:rPr>
              <a:t>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</a:rPr>
              <a:t>описание </a:t>
            </a:r>
            <a:r>
              <a:rPr lang="ru-RU" sz="1300" dirty="0">
                <a:solidFill>
                  <a:srgbClr val="0070C0"/>
                </a:solidFill>
              </a:rPr>
              <a:t>подходов к педагогической диагностике достижений планируемых </a:t>
            </a:r>
            <a:r>
              <a:rPr lang="ru-RU" sz="1300" dirty="0" smtClean="0">
                <a:solidFill>
                  <a:srgbClr val="0070C0"/>
                </a:solidFill>
              </a:rPr>
              <a:t>результатов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43121" y="968159"/>
            <a:ext cx="2660073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21" y="1538283"/>
            <a:ext cx="2660072" cy="6789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spcBef>
                <a:spcPts val="540"/>
              </a:spcBef>
              <a:spcAft>
                <a:spcPts val="540"/>
              </a:spcAft>
              <a:buAutoNum type="romanUcPeriod"/>
            </a:pPr>
            <a:r>
              <a:rPr lang="ru-RU" b="1" dirty="0" smtClean="0">
                <a:solidFill>
                  <a:srgbClr val="26282F"/>
                </a:solidFill>
              </a:rPr>
              <a:t>Общие положения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b="1" dirty="0" smtClean="0">
                <a:solidFill>
                  <a:srgbClr val="26282F"/>
                </a:solidFill>
              </a:rPr>
              <a:t>П.1-12</a:t>
            </a:r>
            <a:endParaRPr lang="ru-RU" b="1" dirty="0">
              <a:solidFill>
                <a:srgbClr val="26282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01177" y="3461220"/>
            <a:ext cx="2743959" cy="22876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III. Содержательный </a:t>
            </a:r>
            <a:r>
              <a:rPr lang="ru-RU" b="1" dirty="0" smtClean="0">
                <a:solidFill>
                  <a:schemeClr val="tx1"/>
                </a:solidFill>
              </a:rPr>
              <a:t>раздел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П. 17 - 29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1" y="2275728"/>
            <a:ext cx="2660072" cy="11140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II. Целевой </a:t>
            </a:r>
            <a:r>
              <a:rPr lang="ru-RU" b="1" dirty="0" smtClean="0">
                <a:solidFill>
                  <a:schemeClr val="tx1"/>
                </a:solidFill>
              </a:rPr>
              <a:t>раздел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П. 13-16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382982" y="1075230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43122" y="5820386"/>
            <a:ext cx="2660072" cy="9129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IV. </a:t>
            </a:r>
            <a:r>
              <a:rPr lang="ru-RU" b="1" dirty="0" smtClean="0">
                <a:solidFill>
                  <a:schemeClr val="tx1"/>
                </a:solidFill>
              </a:rPr>
              <a:t>Организационный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П. 30-35 </a:t>
            </a:r>
            <a:r>
              <a:rPr lang="ru-RU" dirty="0"/>
              <a:t>раздел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52495" y="1540386"/>
            <a:ext cx="6176082" cy="6789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</a:rPr>
              <a:t>функции </a:t>
            </a:r>
            <a:r>
              <a:rPr lang="ru-RU" sz="1300" dirty="0">
                <a:solidFill>
                  <a:schemeClr val="tx1"/>
                </a:solidFill>
              </a:rPr>
              <a:t>дошкольного уровня </a:t>
            </a:r>
            <a:r>
              <a:rPr lang="ru-RU" sz="1300" dirty="0" smtClean="0">
                <a:solidFill>
                  <a:schemeClr val="tx1"/>
                </a:solidFill>
              </a:rPr>
              <a:t>образования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краткое содержание разделов программы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52492" y="3389745"/>
            <a:ext cx="6176085" cy="23411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FF0000"/>
                </a:solidFill>
              </a:rPr>
              <a:t>задачи </a:t>
            </a:r>
            <a:r>
              <a:rPr lang="ru-RU" sz="1300" dirty="0">
                <a:solidFill>
                  <a:srgbClr val="FF0000"/>
                </a:solidFill>
              </a:rPr>
              <a:t>и содержание образования (обучения и воспитания) по образовательным </a:t>
            </a:r>
            <a:r>
              <a:rPr lang="ru-RU" sz="1300" dirty="0" smtClean="0">
                <a:solidFill>
                  <a:srgbClr val="FF0000"/>
                </a:solidFill>
              </a:rPr>
              <a:t>областям</a:t>
            </a:r>
            <a:endParaRPr lang="ru-RU" sz="13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</a:rPr>
              <a:t>вариативные </a:t>
            </a:r>
            <a:r>
              <a:rPr lang="ru-RU" sz="1300" dirty="0">
                <a:solidFill>
                  <a:srgbClr val="0070C0"/>
                </a:solidFill>
              </a:rPr>
              <a:t>формы, способы, методы и средства реализации Федеральной </a:t>
            </a:r>
            <a:r>
              <a:rPr lang="ru-RU" sz="1300" dirty="0" smtClean="0">
                <a:solidFill>
                  <a:srgbClr val="0070C0"/>
                </a:solidFill>
              </a:rPr>
              <a:t>программы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</a:rPr>
              <a:t>особенности </a:t>
            </a:r>
            <a:r>
              <a:rPr lang="ru-RU" sz="1300" dirty="0">
                <a:solidFill>
                  <a:srgbClr val="0070C0"/>
                </a:solidFill>
              </a:rPr>
              <a:t>образовательной деятельности разных видов и культурных </a:t>
            </a:r>
            <a:r>
              <a:rPr lang="ru-RU" sz="1300" dirty="0" smtClean="0">
                <a:solidFill>
                  <a:srgbClr val="0070C0"/>
                </a:solidFill>
              </a:rPr>
              <a:t>практик</a:t>
            </a:r>
            <a:endParaRPr lang="ru-RU" sz="1300" dirty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н</a:t>
            </a:r>
            <a:r>
              <a:rPr lang="ru-RU" sz="1300" dirty="0" smtClean="0">
                <a:solidFill>
                  <a:schemeClr val="tx1"/>
                </a:solidFill>
              </a:rPr>
              <a:t>аправления </a:t>
            </a:r>
            <a:r>
              <a:rPr lang="ru-RU" sz="1300" dirty="0">
                <a:solidFill>
                  <a:schemeClr val="tx1"/>
                </a:solidFill>
              </a:rPr>
              <a:t>и задачи коррекционно-развивающей </a:t>
            </a:r>
            <a:r>
              <a:rPr lang="ru-RU" sz="1300" dirty="0" smtClean="0">
                <a:solidFill>
                  <a:schemeClr val="tx1"/>
                </a:solidFill>
              </a:rPr>
              <a:t>работы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с</a:t>
            </a:r>
            <a:r>
              <a:rPr lang="ru-RU" sz="1300" dirty="0" smtClean="0">
                <a:solidFill>
                  <a:schemeClr val="tx1"/>
                </a:solidFill>
              </a:rPr>
              <a:t>одержание </a:t>
            </a:r>
            <a:r>
              <a:rPr lang="ru-RU" sz="1300" dirty="0">
                <a:solidFill>
                  <a:schemeClr val="tx1"/>
                </a:solidFill>
              </a:rPr>
              <a:t>коррекционно-развивающей работы </a:t>
            </a:r>
            <a:endParaRPr lang="ru-RU" sz="13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Федеральная рабочая программа </a:t>
            </a:r>
            <a:r>
              <a:rPr lang="ru-RU" sz="1300" dirty="0">
                <a:solidFill>
                  <a:schemeClr val="tx1"/>
                </a:solidFill>
              </a:rPr>
              <a:t>воспитания</a:t>
            </a: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52500" y="5820386"/>
            <a:ext cx="6176082" cy="8768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условия реализации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п</a:t>
            </a:r>
            <a:r>
              <a:rPr lang="ru-RU" sz="1300" dirty="0" smtClean="0">
                <a:solidFill>
                  <a:schemeClr val="tx1"/>
                </a:solidFill>
              </a:rPr>
              <a:t>еречень произведений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п</a:t>
            </a:r>
            <a:r>
              <a:rPr lang="ru-RU" sz="1300" dirty="0" smtClean="0">
                <a:solidFill>
                  <a:schemeClr val="tx1"/>
                </a:solidFill>
              </a:rPr>
              <a:t>римерный режим и распорядок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Федеральный календарный план воспитательной работы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9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4562</Words>
  <Application>Microsoft Office PowerPoint</Application>
  <PresentationFormat>Произвольный</PresentationFormat>
  <Paragraphs>897</Paragraphs>
  <Slides>31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Anton</vt:lpstr>
      <vt:lpstr>Times New Roman</vt:lpstr>
      <vt:lpstr>Times New Roman CYR</vt:lpstr>
      <vt:lpstr>Calibri</vt:lpstr>
      <vt:lpstr>PT Sans</vt:lpstr>
      <vt:lpstr>Тема Office</vt:lpstr>
      <vt:lpstr>Особенности разработки и реализации ОП ДОО в соответствии с ФГОС ДО и ФОП ДО </vt:lpstr>
      <vt:lpstr>ФОП ДО - НОРМАТИВНЫЙ ДОКУМЕНТ</vt:lpstr>
      <vt:lpstr>Слайд 3</vt:lpstr>
      <vt:lpstr>Слайд 4</vt:lpstr>
      <vt:lpstr>Слайд 5</vt:lpstr>
      <vt:lpstr>ФГОС ДОШКОЛЬНОГО ОБРАЗОВАНИЯ</vt:lpstr>
      <vt:lpstr>Качество дошкольного образования</vt:lpstr>
      <vt:lpstr>Качество дошкольного образования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Должно быть не менее 60% и не более 40%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</cp:lastModifiedBy>
  <cp:revision>1313</cp:revision>
  <dcterms:modified xsi:type="dcterms:W3CDTF">2023-06-19T12:38:28Z</dcterms:modified>
</cp:coreProperties>
</file>